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144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22"/>
    <a:srgbClr val="EBEFB3"/>
    <a:srgbClr val="F0F5A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6583" autoAdjust="0"/>
  </p:normalViewPr>
  <p:slideViewPr>
    <p:cSldViewPr>
      <p:cViewPr varScale="1">
        <p:scale>
          <a:sx n="90" d="100"/>
          <a:sy n="90" d="100"/>
        </p:scale>
        <p:origin x="2796"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0"/>
      <c:rAngAx val="1"/>
    </c:view3D>
    <c:floor>
      <c:thickness val="0"/>
    </c:floor>
    <c:sideWall>
      <c:thickness val="0"/>
    </c:sideWall>
    <c:backWall>
      <c:thickness val="0"/>
    </c:backWall>
    <c:plotArea>
      <c:layout>
        <c:manualLayout>
          <c:layoutTarget val="inner"/>
          <c:xMode val="edge"/>
          <c:yMode val="edge"/>
          <c:x val="0.11383366029505494"/>
          <c:y val="0.12161883701332998"/>
          <c:w val="0.88616634990838516"/>
          <c:h val="0.72560914631674256"/>
        </c:manualLayout>
      </c:layout>
      <c:bar3DChart>
        <c:barDir val="col"/>
        <c:grouping val="stacked"/>
        <c:varyColors val="0"/>
        <c:ser>
          <c:idx val="0"/>
          <c:order val="0"/>
          <c:tx>
            <c:strRef>
              <c:f>Sheet1!$B$1</c:f>
              <c:strCache>
                <c:ptCount val="1"/>
                <c:pt idx="0">
                  <c:v>系列 1</c:v>
                </c:pt>
              </c:strCache>
            </c:strRef>
          </c:tx>
          <c:invertIfNegative val="0"/>
          <c:cat>
            <c:strRef>
              <c:f>Sheet1!$A$2:$A$4</c:f>
              <c:strCache>
                <c:ptCount val="3"/>
                <c:pt idx="0">
                  <c:v>分類 1</c:v>
                </c:pt>
                <c:pt idx="1">
                  <c:v>分類 2</c:v>
                </c:pt>
                <c:pt idx="2">
                  <c:v>分類 3</c:v>
                </c:pt>
              </c:strCache>
            </c:strRef>
          </c:cat>
          <c:val>
            <c:numRef>
              <c:f>Sheet1!$B$2:$B$4</c:f>
              <c:numCache>
                <c:formatCode>General</c:formatCode>
                <c:ptCount val="3"/>
                <c:pt idx="0">
                  <c:v>288.3</c:v>
                </c:pt>
                <c:pt idx="1">
                  <c:v>72.099999999999994</c:v>
                </c:pt>
                <c:pt idx="2">
                  <c:v>144.19999999999999</c:v>
                </c:pt>
              </c:numCache>
            </c:numRef>
          </c:val>
          <c:extLst>
            <c:ext xmlns:c16="http://schemas.microsoft.com/office/drawing/2014/chart" uri="{C3380CC4-5D6E-409C-BE32-E72D297353CC}">
              <c16:uniqueId val="{00000000-71A6-4397-BA46-B5CAC4FAAC19}"/>
            </c:ext>
          </c:extLst>
        </c:ser>
        <c:ser>
          <c:idx val="1"/>
          <c:order val="1"/>
          <c:tx>
            <c:strRef>
              <c:f>Sheet1!$C$1</c:f>
              <c:strCache>
                <c:ptCount val="1"/>
                <c:pt idx="0">
                  <c:v>系列 2</c:v>
                </c:pt>
              </c:strCache>
            </c:strRef>
          </c:tx>
          <c:spPr>
            <a:solidFill>
              <a:schemeClr val="accent5">
                <a:lumMod val="20000"/>
                <a:lumOff val="80000"/>
                <a:alpha val="39000"/>
              </a:schemeClr>
            </a:solidFill>
            <a:ln>
              <a:solidFill>
                <a:schemeClr val="accent1"/>
              </a:solidFill>
            </a:ln>
          </c:spPr>
          <c:invertIfNegative val="0"/>
          <c:cat>
            <c:strRef>
              <c:f>Sheet1!$A$2:$A$4</c:f>
              <c:strCache>
                <c:ptCount val="3"/>
                <c:pt idx="0">
                  <c:v>分類 1</c:v>
                </c:pt>
                <c:pt idx="1">
                  <c:v>分類 2</c:v>
                </c:pt>
                <c:pt idx="2">
                  <c:v>分類 3</c:v>
                </c:pt>
              </c:strCache>
            </c:strRef>
          </c:cat>
          <c:val>
            <c:numRef>
              <c:f>Sheet1!$C$2:$C$4</c:f>
              <c:numCache>
                <c:formatCode>General</c:formatCode>
                <c:ptCount val="3"/>
                <c:pt idx="0">
                  <c:v>0</c:v>
                </c:pt>
                <c:pt idx="1">
                  <c:v>216.2</c:v>
                </c:pt>
                <c:pt idx="2">
                  <c:v>144.1</c:v>
                </c:pt>
              </c:numCache>
            </c:numRef>
          </c:val>
          <c:extLst>
            <c:ext xmlns:c16="http://schemas.microsoft.com/office/drawing/2014/chart" uri="{C3380CC4-5D6E-409C-BE32-E72D297353CC}">
              <c16:uniqueId val="{00000001-71A6-4397-BA46-B5CAC4FAAC19}"/>
            </c:ext>
          </c:extLst>
        </c:ser>
        <c:dLbls>
          <c:showLegendKey val="0"/>
          <c:showVal val="0"/>
          <c:showCatName val="0"/>
          <c:showSerName val="0"/>
          <c:showPercent val="0"/>
          <c:showBubbleSize val="0"/>
        </c:dLbls>
        <c:gapWidth val="150"/>
        <c:shape val="cylinder"/>
        <c:axId val="163744768"/>
        <c:axId val="181359360"/>
        <c:axId val="0"/>
      </c:bar3DChart>
      <c:catAx>
        <c:axId val="163744768"/>
        <c:scaling>
          <c:orientation val="minMax"/>
        </c:scaling>
        <c:delete val="1"/>
        <c:axPos val="b"/>
        <c:numFmt formatCode="General" sourceLinked="0"/>
        <c:majorTickMark val="out"/>
        <c:minorTickMark val="none"/>
        <c:tickLblPos val="nextTo"/>
        <c:crossAx val="181359360"/>
        <c:crosses val="autoZero"/>
        <c:auto val="1"/>
        <c:lblAlgn val="ctr"/>
        <c:lblOffset val="100"/>
        <c:noMultiLvlLbl val="0"/>
      </c:catAx>
      <c:valAx>
        <c:axId val="181359360"/>
        <c:scaling>
          <c:orientation val="minMax"/>
          <c:max val="300"/>
          <c:min val="0"/>
        </c:scaling>
        <c:delete val="0"/>
        <c:axPos val="l"/>
        <c:majorGridlines>
          <c:spPr>
            <a:ln>
              <a:noFill/>
            </a:ln>
          </c:spPr>
        </c:majorGridlines>
        <c:numFmt formatCode="General" sourceLinked="1"/>
        <c:majorTickMark val="none"/>
        <c:minorTickMark val="none"/>
        <c:tickLblPos val="nextTo"/>
        <c:crossAx val="163744768"/>
        <c:crosses val="autoZero"/>
        <c:crossBetween val="between"/>
        <c:majorUnit val="100"/>
      </c:valAx>
    </c:plotArea>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3555"/>
          </a:xfrm>
          <a:prstGeom prst="rect">
            <a:avLst/>
          </a:prstGeom>
        </p:spPr>
        <p:txBody>
          <a:bodyPr vert="horz" lIns="90675" tIns="45338" rIns="90675" bIns="453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1"/>
            <a:ext cx="2918621" cy="493555"/>
          </a:xfrm>
          <a:prstGeom prst="rect">
            <a:avLst/>
          </a:prstGeom>
        </p:spPr>
        <p:txBody>
          <a:bodyPr vert="horz" lIns="90675" tIns="45338" rIns="90675" bIns="45338" rtlCol="0"/>
          <a:lstStyle>
            <a:lvl1pPr algn="r">
              <a:defRPr sz="1200"/>
            </a:lvl1pPr>
          </a:lstStyle>
          <a:p>
            <a:fld id="{9415B0FE-DCA0-43A7-A04B-1FD6B6ADDA24}" type="datetimeFigureOut">
              <a:rPr kumimoji="1" lang="ja-JP" altLang="en-US" smtClean="0"/>
              <a:t>2020/10/5</a:t>
            </a:fld>
            <a:endParaRPr kumimoji="1" lang="ja-JP" altLang="en-US"/>
          </a:p>
        </p:txBody>
      </p:sp>
      <p:sp>
        <p:nvSpPr>
          <p:cNvPr id="4" name="スライド イメージ プレースホルダー 3"/>
          <p:cNvSpPr>
            <a:spLocks noGrp="1" noRot="1" noChangeAspect="1"/>
          </p:cNvSpPr>
          <p:nvPr>
            <p:ph type="sldImg" idx="2"/>
          </p:nvPr>
        </p:nvSpPr>
        <p:spPr>
          <a:xfrm>
            <a:off x="1981200" y="741363"/>
            <a:ext cx="2773363" cy="3700462"/>
          </a:xfrm>
          <a:prstGeom prst="rect">
            <a:avLst/>
          </a:prstGeom>
          <a:noFill/>
          <a:ln w="12700">
            <a:solidFill>
              <a:prstClr val="black"/>
            </a:solidFill>
          </a:ln>
        </p:spPr>
        <p:txBody>
          <a:bodyPr vert="horz" lIns="90675" tIns="45338" rIns="90675" bIns="45338" rtlCol="0" anchor="ctr"/>
          <a:lstStyle/>
          <a:p>
            <a:endParaRPr lang="ja-JP" altLang="en-US"/>
          </a:p>
        </p:txBody>
      </p:sp>
      <p:sp>
        <p:nvSpPr>
          <p:cNvPr id="5" name="ノート プレースホルダー 4"/>
          <p:cNvSpPr>
            <a:spLocks noGrp="1"/>
          </p:cNvSpPr>
          <p:nvPr>
            <p:ph type="body" sz="quarter" idx="3"/>
          </p:nvPr>
        </p:nvSpPr>
        <p:spPr>
          <a:xfrm>
            <a:off x="673891" y="4689554"/>
            <a:ext cx="5387982" cy="4441989"/>
          </a:xfrm>
          <a:prstGeom prst="rect">
            <a:avLst/>
          </a:prstGeom>
        </p:spPr>
        <p:txBody>
          <a:bodyPr vert="horz" lIns="90675" tIns="45338" rIns="90675" bIns="453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532"/>
            <a:ext cx="2918621" cy="493554"/>
          </a:xfrm>
          <a:prstGeom prst="rect">
            <a:avLst/>
          </a:prstGeom>
        </p:spPr>
        <p:txBody>
          <a:bodyPr vert="horz" lIns="90675" tIns="45338" rIns="90675" bIns="453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7532"/>
            <a:ext cx="2918621" cy="493554"/>
          </a:xfrm>
          <a:prstGeom prst="rect">
            <a:avLst/>
          </a:prstGeom>
        </p:spPr>
        <p:txBody>
          <a:bodyPr vert="horz" lIns="90675" tIns="45338" rIns="90675" bIns="45338" rtlCol="0" anchor="b"/>
          <a:lstStyle>
            <a:lvl1pPr algn="r">
              <a:defRPr sz="1200"/>
            </a:lvl1pPr>
          </a:lstStyle>
          <a:p>
            <a:fld id="{96A9EC68-2399-450F-9EEB-481CD1CBE384}" type="slidenum">
              <a:rPr kumimoji="1" lang="ja-JP" altLang="en-US" smtClean="0"/>
              <a:t>‹#›</a:t>
            </a:fld>
            <a:endParaRPr kumimoji="1" lang="ja-JP" altLang="en-US"/>
          </a:p>
        </p:txBody>
      </p:sp>
    </p:spTree>
    <p:extLst>
      <p:ext uri="{BB962C8B-B14F-4D97-AF65-F5344CB8AC3E}">
        <p14:creationId xmlns:p14="http://schemas.microsoft.com/office/powerpoint/2010/main" val="1317572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6A9EC68-2399-450F-9EEB-481CD1CBE384}" type="slidenum">
              <a:rPr kumimoji="1" lang="ja-JP" altLang="en-US" smtClean="0"/>
              <a:t>1</a:t>
            </a:fld>
            <a:endParaRPr kumimoji="1" lang="ja-JP" altLang="en-US"/>
          </a:p>
        </p:txBody>
      </p:sp>
    </p:spTree>
    <p:extLst>
      <p:ext uri="{BB962C8B-B14F-4D97-AF65-F5344CB8AC3E}">
        <p14:creationId xmlns:p14="http://schemas.microsoft.com/office/powerpoint/2010/main" val="389891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6A9EC68-2399-450F-9EEB-481CD1CBE384}" type="slidenum">
              <a:rPr kumimoji="1" lang="ja-JP" altLang="en-US" smtClean="0"/>
              <a:t>2</a:t>
            </a:fld>
            <a:endParaRPr kumimoji="1" lang="ja-JP" altLang="en-US"/>
          </a:p>
        </p:txBody>
      </p:sp>
    </p:spTree>
    <p:extLst>
      <p:ext uri="{BB962C8B-B14F-4D97-AF65-F5344CB8AC3E}">
        <p14:creationId xmlns:p14="http://schemas.microsoft.com/office/powerpoint/2010/main" val="3255243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58387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6017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5102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493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62491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0813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72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5381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7260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8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2020/10/5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97217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2020/10/5</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186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s00f\共有フォルダ34\19704580-420経営班\★粒子線\★ＡＹＡ\チラシ作成\58_3階_照射室2_1617（加工）.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39" y="-8521"/>
            <a:ext cx="6834642" cy="3644417"/>
          </a:xfrm>
          <a:prstGeom prst="rect">
            <a:avLst/>
          </a:prstGeom>
          <a:noFill/>
          <a:extLst>
            <a:ext uri="{909E8E84-426E-40DD-AFC4-6F175D3DCCD1}">
              <a14:hiddenFill xmlns:a14="http://schemas.microsoft.com/office/drawing/2010/main">
                <a:solidFill>
                  <a:srgbClr val="FFFFFF"/>
                </a:solidFill>
              </a14:hiddenFill>
            </a:ext>
          </a:extLst>
        </p:spPr>
      </p:pic>
      <p:sp>
        <p:nvSpPr>
          <p:cNvPr id="21" name="角丸四角形 20"/>
          <p:cNvSpPr/>
          <p:nvPr/>
        </p:nvSpPr>
        <p:spPr>
          <a:xfrm>
            <a:off x="54239" y="6153400"/>
            <a:ext cx="6696943" cy="2739023"/>
          </a:xfrm>
          <a:prstGeom prst="round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78788" y="2915816"/>
            <a:ext cx="6696943" cy="3189813"/>
          </a:xfrm>
          <a:prstGeom prst="round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1801" y="0"/>
            <a:ext cx="6848777" cy="1403648"/>
          </a:xfrm>
          <a:solidFill>
            <a:schemeClr val="accent5">
              <a:lumMod val="75000"/>
              <a:alpha val="69000"/>
            </a:schemeClr>
          </a:solidFill>
          <a:effectLst>
            <a:glow rad="228600">
              <a:schemeClr val="bg2">
                <a:lumMod val="60000"/>
                <a:lumOff val="40000"/>
                <a:alpha val="40000"/>
              </a:schemeClr>
            </a:glow>
            <a:innerShdw blurRad="114300">
              <a:prstClr val="black">
                <a:alpha val="75000"/>
              </a:prstClr>
            </a:innerShdw>
          </a:effectLst>
        </p:spPr>
        <p:txBody>
          <a:bodyPr>
            <a:noAutofit/>
          </a:bodyPr>
          <a:lstStyle/>
          <a:p>
            <a:pPr algn="l"/>
            <a:r>
              <a:rPr lang="ja-JP" altLang="en-US" sz="3000" b="1" dirty="0" smtClean="0">
                <a:solidFill>
                  <a:schemeClr val="bg1">
                    <a:lumMod val="95000"/>
                    <a:lumOff val="5000"/>
                  </a:schemeClr>
                </a:solidFill>
              </a:rPr>
              <a:t>兵庫県</a:t>
            </a:r>
            <a:r>
              <a:rPr lang="ja-JP" altLang="en-US" sz="3000" b="1" dirty="0">
                <a:solidFill>
                  <a:schemeClr val="bg1">
                    <a:lumMod val="95000"/>
                    <a:lumOff val="5000"/>
                  </a:schemeClr>
                </a:solidFill>
              </a:rPr>
              <a:t>はＡＹＡ</a:t>
            </a:r>
            <a:r>
              <a:rPr lang="ja-JP" altLang="en-US" sz="3000" b="1" dirty="0" smtClean="0">
                <a:solidFill>
                  <a:schemeClr val="bg1">
                    <a:lumMod val="95000"/>
                    <a:lumOff val="5000"/>
                  </a:schemeClr>
                </a:solidFill>
              </a:rPr>
              <a:t>世代</a:t>
            </a:r>
            <a:r>
              <a:rPr lang="en-US" altLang="ja-JP" sz="3000" b="1" dirty="0" smtClean="0">
                <a:solidFill>
                  <a:schemeClr val="bg1">
                    <a:lumMod val="95000"/>
                    <a:lumOff val="5000"/>
                  </a:schemeClr>
                </a:solidFill>
              </a:rPr>
              <a:t/>
            </a:r>
            <a:br>
              <a:rPr lang="en-US" altLang="ja-JP" sz="3000" b="1" dirty="0" smtClean="0">
                <a:solidFill>
                  <a:schemeClr val="bg1">
                    <a:lumMod val="95000"/>
                    <a:lumOff val="5000"/>
                  </a:schemeClr>
                </a:solidFill>
              </a:rPr>
            </a:br>
            <a:r>
              <a:rPr lang="ja-JP" altLang="en-US" sz="3000" b="1" dirty="0" smtClean="0">
                <a:solidFill>
                  <a:schemeClr val="bg1">
                    <a:lumMod val="95000"/>
                    <a:lumOff val="5000"/>
                  </a:schemeClr>
                </a:solidFill>
              </a:rPr>
              <a:t>がん患者の方</a:t>
            </a:r>
            <a:r>
              <a:rPr lang="ja-JP" altLang="en-US" sz="3000" b="1" dirty="0">
                <a:solidFill>
                  <a:schemeClr val="bg1">
                    <a:lumMod val="95000"/>
                    <a:lumOff val="5000"/>
                  </a:schemeClr>
                </a:solidFill>
              </a:rPr>
              <a:t>へ経済的支援を</a:t>
            </a:r>
            <a:r>
              <a:rPr lang="ja-JP" altLang="en-US" sz="3000" b="1" dirty="0" smtClean="0">
                <a:solidFill>
                  <a:schemeClr val="bg1">
                    <a:lumMod val="95000"/>
                    <a:lumOff val="5000"/>
                  </a:schemeClr>
                </a:solidFill>
              </a:rPr>
              <a:t>行います</a:t>
            </a:r>
            <a:r>
              <a:rPr lang="en-US" altLang="ja-JP" sz="3000" b="1" dirty="0" smtClean="0">
                <a:solidFill>
                  <a:schemeClr val="bg1">
                    <a:lumMod val="95000"/>
                    <a:lumOff val="5000"/>
                  </a:schemeClr>
                </a:solidFill>
              </a:rPr>
              <a:t/>
            </a:r>
            <a:br>
              <a:rPr lang="en-US" altLang="ja-JP" sz="3000" b="1" dirty="0" smtClean="0">
                <a:solidFill>
                  <a:schemeClr val="bg1">
                    <a:lumMod val="95000"/>
                    <a:lumOff val="5000"/>
                  </a:schemeClr>
                </a:solidFill>
              </a:rPr>
            </a:br>
            <a:r>
              <a:rPr lang="ja-JP" altLang="en-US" sz="1300" b="1" dirty="0" smtClean="0">
                <a:solidFill>
                  <a:schemeClr val="bg1">
                    <a:lumMod val="95000"/>
                    <a:lumOff val="5000"/>
                  </a:schemeClr>
                </a:solidFill>
              </a:rPr>
              <a:t>兵庫県では、がん対策推進条例に基づき、ＡＹＡ世代</a:t>
            </a:r>
            <a:r>
              <a:rPr lang="ja-JP" altLang="en-US" sz="1000" b="1" dirty="0" smtClean="0">
                <a:solidFill>
                  <a:schemeClr val="bg1">
                    <a:lumMod val="95000"/>
                    <a:lumOff val="5000"/>
                  </a:schemeClr>
                </a:solidFill>
              </a:rPr>
              <a:t>（</a:t>
            </a:r>
            <a:r>
              <a:rPr lang="en-US" altLang="ja-JP" sz="1000" b="1" dirty="0" smtClean="0">
                <a:solidFill>
                  <a:schemeClr val="bg1">
                    <a:lumMod val="95000"/>
                    <a:lumOff val="5000"/>
                  </a:schemeClr>
                </a:solidFill>
              </a:rPr>
              <a:t>Adolescent</a:t>
            </a:r>
            <a:r>
              <a:rPr lang="ja-JP" altLang="en-US" sz="1000" b="1" dirty="0" smtClean="0">
                <a:solidFill>
                  <a:schemeClr val="bg1">
                    <a:lumMod val="95000"/>
                    <a:lumOff val="5000"/>
                  </a:schemeClr>
                </a:solidFill>
              </a:rPr>
              <a:t>＆</a:t>
            </a:r>
            <a:r>
              <a:rPr lang="en-US" altLang="ja-JP" sz="1000" b="1" dirty="0" smtClean="0">
                <a:solidFill>
                  <a:schemeClr val="bg1">
                    <a:lumMod val="95000"/>
                    <a:lumOff val="5000"/>
                  </a:schemeClr>
                </a:solidFill>
              </a:rPr>
              <a:t>Young Adult</a:t>
            </a:r>
            <a:r>
              <a:rPr lang="ja-JP" altLang="en-US" sz="1000" b="1" dirty="0" smtClean="0">
                <a:solidFill>
                  <a:schemeClr val="bg1">
                    <a:lumMod val="95000"/>
                    <a:lumOff val="5000"/>
                  </a:schemeClr>
                </a:solidFill>
              </a:rPr>
              <a:t>（思春期・若年成人））</a:t>
            </a:r>
            <a:r>
              <a:rPr lang="ja-JP" altLang="en-US" sz="1300" b="1" dirty="0" smtClean="0">
                <a:solidFill>
                  <a:schemeClr val="bg1">
                    <a:lumMod val="95000"/>
                    <a:lumOff val="5000"/>
                  </a:schemeClr>
                </a:solidFill>
              </a:rPr>
              <a:t>の</a:t>
            </a:r>
            <a:r>
              <a:rPr lang="en-US" altLang="ja-JP" sz="1300" b="1" dirty="0" smtClean="0">
                <a:solidFill>
                  <a:schemeClr val="bg1">
                    <a:lumMod val="95000"/>
                    <a:lumOff val="5000"/>
                  </a:schemeClr>
                </a:solidFill>
              </a:rPr>
              <a:t/>
            </a:r>
            <a:br>
              <a:rPr lang="en-US" altLang="ja-JP" sz="1300" b="1" dirty="0" smtClean="0">
                <a:solidFill>
                  <a:schemeClr val="bg1">
                    <a:lumMod val="95000"/>
                    <a:lumOff val="5000"/>
                  </a:schemeClr>
                </a:solidFill>
              </a:rPr>
            </a:br>
            <a:r>
              <a:rPr lang="ja-JP" altLang="en-US" sz="1300" b="1" dirty="0" smtClean="0">
                <a:solidFill>
                  <a:schemeClr val="bg1">
                    <a:lumMod val="95000"/>
                    <a:lumOff val="5000"/>
                  </a:schemeClr>
                </a:solidFill>
              </a:rPr>
              <a:t>がん治療を促進するため、陽子線治療費の減免や</a:t>
            </a:r>
            <a:r>
              <a:rPr lang="zh-TW" altLang="en-US" sz="1300" b="1" dirty="0" smtClean="0">
                <a:solidFill>
                  <a:schemeClr val="bg1">
                    <a:lumMod val="95000"/>
                    <a:lumOff val="5000"/>
                  </a:schemeClr>
                </a:solidFill>
                <a:latin typeface="ＭＳ Ｐゴシック" panose="020B0600070205080204" pitchFamily="50" charset="-128"/>
                <a:ea typeface="ＭＳ Ｐゴシック" panose="020B0600070205080204" pitchFamily="50" charset="-128"/>
              </a:rPr>
              <a:t>妊孕性温存治療費</a:t>
            </a:r>
            <a:r>
              <a:rPr lang="ja-JP" altLang="en-US" sz="1300" b="1" dirty="0" smtClean="0">
                <a:solidFill>
                  <a:schemeClr val="bg1">
                    <a:lumMod val="95000"/>
                    <a:lumOff val="5000"/>
                  </a:schemeClr>
                </a:solidFill>
                <a:latin typeface="ＭＳ Ｐゴシック" panose="020B0600070205080204" pitchFamily="50" charset="-128"/>
                <a:ea typeface="ＭＳ Ｐゴシック" panose="020B0600070205080204" pitchFamily="50" charset="-128"/>
              </a:rPr>
              <a:t>の助成</a:t>
            </a:r>
            <a:r>
              <a:rPr lang="ja-JP" altLang="en-US" sz="1300" b="1" dirty="0" smtClean="0">
                <a:solidFill>
                  <a:schemeClr val="bg1">
                    <a:lumMod val="95000"/>
                    <a:lumOff val="5000"/>
                  </a:schemeClr>
                </a:solidFill>
              </a:rPr>
              <a:t>を行います。</a:t>
            </a:r>
            <a:endParaRPr kumimoji="1" lang="ja-JP" altLang="en-US" sz="1300" b="1" dirty="0">
              <a:solidFill>
                <a:schemeClr val="bg1">
                  <a:lumMod val="95000"/>
                  <a:lumOff val="5000"/>
                </a:schemeClr>
              </a:solidFill>
            </a:endParaRPr>
          </a:p>
        </p:txBody>
      </p:sp>
      <p:sp>
        <p:nvSpPr>
          <p:cNvPr id="3" name="サブタイトル 2"/>
          <p:cNvSpPr>
            <a:spLocks noGrp="1"/>
          </p:cNvSpPr>
          <p:nvPr>
            <p:ph type="subTitle" idx="1"/>
          </p:nvPr>
        </p:nvSpPr>
        <p:spPr>
          <a:xfrm>
            <a:off x="25852" y="4597152"/>
            <a:ext cx="6931540" cy="1991072"/>
          </a:xfrm>
        </p:spPr>
        <p:txBody>
          <a:bodyPr/>
          <a:lstStyle/>
          <a:p>
            <a:pPr algn="l"/>
            <a:endParaRPr lang="en-US" altLang="ja-JP" sz="1800" dirty="0" smtClean="0"/>
          </a:p>
          <a:p>
            <a:pPr algn="l"/>
            <a:endParaRPr lang="ja-JP" altLang="en-US" sz="1800" dirty="0"/>
          </a:p>
          <a:p>
            <a:pPr algn="l"/>
            <a:endParaRPr kumimoji="1" lang="ja-JP" altLang="en-US" sz="1800" dirty="0"/>
          </a:p>
        </p:txBody>
      </p:sp>
      <p:sp>
        <p:nvSpPr>
          <p:cNvPr id="4" name="テキスト ボックス 3"/>
          <p:cNvSpPr txBox="1"/>
          <p:nvPr/>
        </p:nvSpPr>
        <p:spPr>
          <a:xfrm>
            <a:off x="152599" y="3062665"/>
            <a:ext cx="6691982" cy="338554"/>
          </a:xfrm>
          <a:prstGeom prst="rect">
            <a:avLst/>
          </a:prstGeom>
          <a:noFill/>
        </p:spPr>
        <p:txBody>
          <a:bodyPr wrap="square" rtlCol="0">
            <a:spAutoFit/>
          </a:bodyPr>
          <a:lstStyle/>
          <a:p>
            <a:r>
              <a:rPr kumimoji="1" lang="en-US" altLang="ja-JP" sz="1600" b="1" dirty="0" smtClean="0"/>
              <a:t>【</a:t>
            </a:r>
            <a:r>
              <a:rPr kumimoji="1" lang="ja-JP" altLang="en-US" sz="1600" b="1" dirty="0" smtClean="0"/>
              <a:t>陽子線治療費（先進医療）の減免</a:t>
            </a:r>
            <a:r>
              <a:rPr kumimoji="1" lang="en-US" altLang="ja-JP" sz="1600" b="1" dirty="0" smtClean="0"/>
              <a:t>】</a:t>
            </a:r>
          </a:p>
        </p:txBody>
      </p:sp>
      <p:sp>
        <p:nvSpPr>
          <p:cNvPr id="14" name="テキスト ボックス 13"/>
          <p:cNvSpPr txBox="1"/>
          <p:nvPr/>
        </p:nvSpPr>
        <p:spPr>
          <a:xfrm>
            <a:off x="5626681" y="3932551"/>
            <a:ext cx="1105435" cy="584775"/>
          </a:xfrm>
          <a:prstGeom prst="rect">
            <a:avLst/>
          </a:prstGeom>
          <a:noFill/>
        </p:spPr>
        <p:txBody>
          <a:bodyPr wrap="square" rtlCol="0">
            <a:spAutoFit/>
          </a:bodyPr>
          <a:lstStyle/>
          <a:p>
            <a:r>
              <a:rPr lang="en-US" altLang="ja-JP" sz="800" dirty="0" smtClean="0"/>
              <a:t>※</a:t>
            </a:r>
            <a:r>
              <a:rPr lang="ja-JP" altLang="en-US" sz="800" dirty="0"/>
              <a:t>下</a:t>
            </a:r>
            <a:r>
              <a:rPr lang="ja-JP" altLang="en-US" sz="800" dirty="0" smtClean="0"/>
              <a:t>記の治療費</a:t>
            </a:r>
            <a:endParaRPr lang="en-US" altLang="ja-JP" sz="800" dirty="0" smtClean="0"/>
          </a:p>
          <a:p>
            <a:r>
              <a:rPr lang="ja-JP" altLang="en-US" sz="800" dirty="0" err="1" smtClean="0"/>
              <a:t>は照</a:t>
            </a:r>
            <a:r>
              <a:rPr lang="ja-JP" altLang="en-US" sz="800" dirty="0" smtClean="0"/>
              <a:t>射料のみで、</a:t>
            </a:r>
            <a:endParaRPr lang="en-US" altLang="ja-JP" sz="800" dirty="0" smtClean="0"/>
          </a:p>
          <a:p>
            <a:r>
              <a:rPr lang="ja-JP" altLang="en-US" sz="800" dirty="0" smtClean="0"/>
              <a:t>その他検査費</a:t>
            </a:r>
            <a:r>
              <a:rPr lang="ja-JP" altLang="en-US" sz="800" dirty="0"/>
              <a:t>等</a:t>
            </a:r>
            <a:r>
              <a:rPr lang="ja-JP" altLang="en-US" sz="800" dirty="0" smtClean="0"/>
              <a:t>の</a:t>
            </a:r>
            <a:endParaRPr lang="en-US" altLang="ja-JP" sz="800" dirty="0" smtClean="0"/>
          </a:p>
          <a:p>
            <a:r>
              <a:rPr lang="ja-JP" altLang="en-US" sz="800" dirty="0" smtClean="0"/>
              <a:t>費用が別途必要です。</a:t>
            </a:r>
            <a:endParaRPr kumimoji="1" lang="en-US" altLang="ja-JP" sz="800" dirty="0" smtClean="0"/>
          </a:p>
        </p:txBody>
      </p:sp>
      <p:sp>
        <p:nvSpPr>
          <p:cNvPr id="15" name="テキスト ボックス 14"/>
          <p:cNvSpPr txBox="1"/>
          <p:nvPr/>
        </p:nvSpPr>
        <p:spPr>
          <a:xfrm>
            <a:off x="152474" y="6166810"/>
            <a:ext cx="6847450" cy="1015663"/>
          </a:xfrm>
          <a:prstGeom prst="rect">
            <a:avLst/>
          </a:prstGeom>
          <a:noFill/>
        </p:spPr>
        <p:txBody>
          <a:bodyPr wrap="square" rtlCol="0">
            <a:spAutoFit/>
          </a:bodyPr>
          <a:lstStyle/>
          <a:p>
            <a:r>
              <a:rPr lang="en-US" altLang="ja-JP" sz="1600" b="1" dirty="0">
                <a:latin typeface="+mn-ea"/>
              </a:rPr>
              <a:t>【</a:t>
            </a:r>
            <a:r>
              <a:rPr lang="zh-TW" altLang="en-US" sz="1600" b="1" dirty="0">
                <a:latin typeface="ＭＳ Ｐゴシック" panose="020B0600070205080204" pitchFamily="50" charset="-128"/>
                <a:ea typeface="ＭＳ Ｐゴシック" panose="020B0600070205080204" pitchFamily="50" charset="-128"/>
              </a:rPr>
              <a:t>妊孕性温存治療費</a:t>
            </a:r>
            <a:r>
              <a:rPr lang="ja-JP" altLang="en-US" sz="1600" b="1" dirty="0">
                <a:latin typeface="ＭＳ Ｐゴシック" panose="020B0600070205080204" pitchFamily="50" charset="-128"/>
                <a:ea typeface="ＭＳ Ｐゴシック" panose="020B0600070205080204" pitchFamily="50" charset="-128"/>
              </a:rPr>
              <a:t>の</a:t>
            </a:r>
            <a:r>
              <a:rPr lang="zh-TW" altLang="en-US" sz="1600" b="1" dirty="0">
                <a:latin typeface="ＭＳ Ｐゴシック" panose="020B0600070205080204" pitchFamily="50" charset="-128"/>
                <a:ea typeface="ＭＳ Ｐゴシック" panose="020B0600070205080204" pitchFamily="50" charset="-128"/>
              </a:rPr>
              <a:t>助成</a:t>
            </a:r>
            <a:r>
              <a:rPr lang="en-US" altLang="ja-JP" sz="1600" b="1" dirty="0">
                <a:latin typeface="+mn-ea"/>
              </a:rPr>
              <a:t>】</a:t>
            </a:r>
          </a:p>
          <a:p>
            <a:r>
              <a:rPr lang="ja-JP" altLang="en-US" sz="1600" dirty="0"/>
              <a:t> </a:t>
            </a:r>
            <a:r>
              <a:rPr lang="ja-JP" altLang="en-US" sz="1400" dirty="0"/>
              <a:t>○助成対象  がん治療により、生殖機能が低下または失う恐れがあると医師　　　　　　</a:t>
            </a:r>
            <a:endParaRPr lang="en-US" altLang="ja-JP" sz="1400" dirty="0"/>
          </a:p>
          <a:p>
            <a:r>
              <a:rPr lang="ja-JP" altLang="en-US" sz="1400" dirty="0"/>
              <a:t>　　　　　　　　 に診断された方のうち、</a:t>
            </a:r>
            <a:r>
              <a:rPr lang="en-US" altLang="ja-JP" sz="1400" dirty="0"/>
              <a:t>43</a:t>
            </a:r>
            <a:r>
              <a:rPr lang="ja-JP" altLang="en-US" sz="1400" dirty="0"/>
              <a:t>歳未満の兵庫県民（</a:t>
            </a:r>
            <a:r>
              <a:rPr lang="ja-JP" altLang="en-US" sz="1400" u="sng" dirty="0"/>
              <a:t>所得制限あり</a:t>
            </a:r>
            <a:r>
              <a:rPr lang="ja-JP" altLang="en-US" sz="1400" dirty="0"/>
              <a:t>）</a:t>
            </a:r>
            <a:endParaRPr lang="en-US" altLang="ja-JP" sz="1400" dirty="0"/>
          </a:p>
          <a:p>
            <a:r>
              <a:rPr lang="ja-JP" altLang="en-US" sz="1400" dirty="0"/>
              <a:t> ○助成額</a:t>
            </a:r>
            <a:endParaRPr lang="en-US" altLang="ja-JP" sz="1400" dirty="0"/>
          </a:p>
        </p:txBody>
      </p:sp>
      <p:sp>
        <p:nvSpPr>
          <p:cNvPr id="19" name="テキスト ボックス 18"/>
          <p:cNvSpPr txBox="1"/>
          <p:nvPr/>
        </p:nvSpPr>
        <p:spPr>
          <a:xfrm>
            <a:off x="214207" y="5730074"/>
            <a:ext cx="6659379" cy="307777"/>
          </a:xfrm>
          <a:prstGeom prst="rect">
            <a:avLst/>
          </a:prstGeom>
          <a:noFill/>
        </p:spPr>
        <p:txBody>
          <a:bodyPr wrap="square" rtlCol="0">
            <a:spAutoFit/>
          </a:bodyPr>
          <a:lstStyle/>
          <a:p>
            <a:r>
              <a:rPr lang="en-US" altLang="ja-JP" sz="1400" dirty="0"/>
              <a:t>【</a:t>
            </a:r>
            <a:r>
              <a:rPr lang="ja-JP" altLang="en-US" sz="1400" dirty="0" smtClean="0"/>
              <a:t>実施医療機関</a:t>
            </a:r>
            <a:r>
              <a:rPr lang="en-US" altLang="ja-JP" sz="1400" dirty="0" smtClean="0"/>
              <a:t>】</a:t>
            </a:r>
            <a:r>
              <a:rPr lang="ja-JP" altLang="en-US" sz="1400" dirty="0" smtClean="0"/>
              <a:t>　県立粒子線医療センター、同附属神戸陽子線センター</a:t>
            </a:r>
            <a:endParaRPr kumimoji="1" lang="en-US" altLang="ja-JP" sz="1400" dirty="0" smtClean="0"/>
          </a:p>
        </p:txBody>
      </p:sp>
      <p:graphicFrame>
        <p:nvGraphicFramePr>
          <p:cNvPr id="18" name="表 17"/>
          <p:cNvGraphicFramePr>
            <a:graphicFrameLocks noGrp="1"/>
          </p:cNvGraphicFramePr>
          <p:nvPr>
            <p:extLst>
              <p:ext uri="{D42A27DB-BD31-4B8C-83A1-F6EECF244321}">
                <p14:modId xmlns:p14="http://schemas.microsoft.com/office/powerpoint/2010/main" val="3184644897"/>
              </p:ext>
            </p:extLst>
          </p:nvPr>
        </p:nvGraphicFramePr>
        <p:xfrm>
          <a:off x="451640" y="7213447"/>
          <a:ext cx="4201496" cy="1324990"/>
        </p:xfrm>
        <a:graphic>
          <a:graphicData uri="http://schemas.openxmlformats.org/drawingml/2006/table">
            <a:tbl>
              <a:tblPr firstRow="1" firstCol="1" bandRow="1">
                <a:tableStyleId>{5C22544A-7EE6-4342-B048-85BDC9FD1C3A}</a:tableStyleId>
              </a:tblPr>
              <a:tblGrid>
                <a:gridCol w="394458">
                  <a:extLst>
                    <a:ext uri="{9D8B030D-6E8A-4147-A177-3AD203B41FA5}">
                      <a16:colId xmlns:a16="http://schemas.microsoft.com/office/drawing/2014/main" val="20000"/>
                    </a:ext>
                  </a:extLst>
                </a:gridCol>
                <a:gridCol w="164679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tblGrid>
              <a:tr h="264998">
                <a:tc>
                  <a:txBody>
                    <a:bodyPr/>
                    <a:lstStyle/>
                    <a:p>
                      <a:pPr algn="l">
                        <a:lnSpc>
                          <a:spcPts val="2200"/>
                        </a:lnSpc>
                        <a:spcAft>
                          <a:spcPts val="0"/>
                        </a:spcAft>
                        <a:tabLst>
                          <a:tab pos="1143000" algn="l"/>
                        </a:tabLst>
                      </a:pPr>
                      <a:r>
                        <a:rPr lang="en-US" sz="1400" kern="0" dirty="0">
                          <a:effectLst/>
                        </a:rPr>
                        <a:t> </a:t>
                      </a:r>
                      <a:endParaRPr lang="ja-JP" sz="1400" kern="100" dirty="0">
                        <a:effectLst/>
                        <a:latin typeface="ＭＳ 明朝"/>
                        <a:ea typeface="ＭＳ 明朝"/>
                        <a:cs typeface="Times New Roman"/>
                      </a:endParaRPr>
                    </a:p>
                  </a:txBody>
                  <a:tcPr marL="65321" marR="65321" marT="0" marB="0"/>
                </a:tc>
                <a:tc>
                  <a:txBody>
                    <a:bodyPr/>
                    <a:lstStyle/>
                    <a:p>
                      <a:pPr algn="ctr">
                        <a:lnSpc>
                          <a:spcPts val="2200"/>
                        </a:lnSpc>
                        <a:spcAft>
                          <a:spcPts val="0"/>
                        </a:spcAft>
                        <a:tabLst>
                          <a:tab pos="1143000" algn="l"/>
                        </a:tabLst>
                      </a:pPr>
                      <a:r>
                        <a:rPr lang="ja-JP" sz="1400" kern="0" dirty="0">
                          <a:effectLst/>
                        </a:rPr>
                        <a:t>対象治療</a:t>
                      </a:r>
                      <a:endParaRPr lang="ja-JP" sz="1400" kern="100" dirty="0">
                        <a:effectLst/>
                        <a:latin typeface="ＭＳ 明朝"/>
                        <a:ea typeface="ＭＳ 明朝"/>
                        <a:cs typeface="Times New Roman"/>
                      </a:endParaRPr>
                    </a:p>
                  </a:txBody>
                  <a:tcPr marL="65321" marR="65321" marT="0" marB="0" anchor="ctr"/>
                </a:tc>
                <a:tc>
                  <a:txBody>
                    <a:bodyPr/>
                    <a:lstStyle/>
                    <a:p>
                      <a:pPr algn="ctr">
                        <a:lnSpc>
                          <a:spcPts val="2200"/>
                        </a:lnSpc>
                        <a:spcAft>
                          <a:spcPts val="0"/>
                        </a:spcAft>
                        <a:tabLst>
                          <a:tab pos="1143000" algn="l"/>
                        </a:tabLst>
                      </a:pPr>
                      <a:r>
                        <a:rPr lang="ja-JP" altLang="en-US" sz="1400" kern="100" dirty="0" smtClean="0">
                          <a:effectLst/>
                          <a:latin typeface="+mn-ea"/>
                          <a:ea typeface="+mn-ea"/>
                          <a:cs typeface="Times New Roman"/>
                        </a:rPr>
                        <a:t>助成割合</a:t>
                      </a:r>
                      <a:endParaRPr lang="ja-JP" sz="1400" kern="100" dirty="0">
                        <a:effectLst/>
                        <a:latin typeface="+mn-ea"/>
                        <a:ea typeface="+mn-ea"/>
                        <a:cs typeface="Times New Roman"/>
                      </a:endParaRPr>
                    </a:p>
                  </a:txBody>
                  <a:tcPr marL="65321" marR="65321" marT="0" marB="0" anchor="ctr"/>
                </a:tc>
                <a:tc>
                  <a:txBody>
                    <a:bodyPr/>
                    <a:lstStyle/>
                    <a:p>
                      <a:pPr algn="ctr">
                        <a:lnSpc>
                          <a:spcPts val="2200"/>
                        </a:lnSpc>
                        <a:spcAft>
                          <a:spcPts val="0"/>
                        </a:spcAft>
                        <a:tabLst>
                          <a:tab pos="1143000" algn="l"/>
                        </a:tabLst>
                      </a:pPr>
                      <a:r>
                        <a:rPr lang="ja-JP" altLang="en-US" sz="1400" kern="100" dirty="0" smtClean="0">
                          <a:effectLst/>
                          <a:latin typeface="+mn-ea"/>
                          <a:ea typeface="+mn-ea"/>
                          <a:cs typeface="Times New Roman"/>
                        </a:rPr>
                        <a:t>上限額</a:t>
                      </a:r>
                      <a:endParaRPr lang="ja-JP" sz="1400" kern="100" dirty="0">
                        <a:effectLst/>
                        <a:latin typeface="+mn-ea"/>
                        <a:ea typeface="+mn-ea"/>
                        <a:cs typeface="Times New Roman"/>
                      </a:endParaRPr>
                    </a:p>
                  </a:txBody>
                  <a:tcPr marL="65321" marR="65321" marT="0" marB="0" anchor="ctr"/>
                </a:tc>
                <a:extLst>
                  <a:ext uri="{0D108BD9-81ED-4DB2-BD59-A6C34878D82A}">
                    <a16:rowId xmlns:a16="http://schemas.microsoft.com/office/drawing/2014/main" val="10000"/>
                  </a:ext>
                </a:extLst>
              </a:tr>
              <a:tr h="264998">
                <a:tc rowSpan="2">
                  <a:txBody>
                    <a:bodyPr/>
                    <a:lstStyle/>
                    <a:p>
                      <a:pPr marL="71755" marR="71755" algn="ctr">
                        <a:lnSpc>
                          <a:spcPts val="2200"/>
                        </a:lnSpc>
                        <a:spcAft>
                          <a:spcPts val="0"/>
                        </a:spcAft>
                        <a:tabLst>
                          <a:tab pos="1143000" algn="l"/>
                        </a:tabLst>
                      </a:pPr>
                      <a:r>
                        <a:rPr lang="ja-JP" sz="1400" kern="0" dirty="0">
                          <a:effectLst/>
                        </a:rPr>
                        <a:t>女性</a:t>
                      </a:r>
                      <a:endParaRPr lang="ja-JP" sz="1400" kern="100" dirty="0">
                        <a:effectLst/>
                        <a:latin typeface="ＭＳ 明朝"/>
                        <a:ea typeface="ＭＳ 明朝"/>
                        <a:cs typeface="Times New Roman"/>
                      </a:endParaRPr>
                    </a:p>
                  </a:txBody>
                  <a:tcPr marL="65321" marR="65321" marT="0" marB="0" vert="eaVert" anchor="ctr"/>
                </a:tc>
                <a:tc>
                  <a:txBody>
                    <a:bodyPr/>
                    <a:lstStyle/>
                    <a:p>
                      <a:pPr algn="l">
                        <a:lnSpc>
                          <a:spcPts val="2200"/>
                        </a:lnSpc>
                        <a:spcAft>
                          <a:spcPts val="0"/>
                        </a:spcAft>
                        <a:tabLst>
                          <a:tab pos="1143000" algn="l"/>
                        </a:tabLst>
                      </a:pPr>
                      <a:r>
                        <a:rPr lang="ja-JP" sz="1400" kern="0" dirty="0">
                          <a:effectLst/>
                        </a:rPr>
                        <a:t>卵巣組織の凍結</a:t>
                      </a:r>
                      <a:endParaRPr lang="ja-JP" sz="1400" kern="100" dirty="0">
                        <a:effectLst/>
                        <a:latin typeface="ＭＳ 明朝"/>
                        <a:ea typeface="ＭＳ 明朝"/>
                        <a:cs typeface="Times New Roman"/>
                      </a:endParaRPr>
                    </a:p>
                  </a:txBody>
                  <a:tcPr marL="65321" marR="65321" marT="0" marB="0">
                    <a:solidFill>
                      <a:srgbClr val="EBEFB3"/>
                    </a:solidFill>
                  </a:tcPr>
                </a:tc>
                <a:tc rowSpan="4">
                  <a:txBody>
                    <a:bodyPr/>
                    <a:lstStyle/>
                    <a:p>
                      <a:pPr algn="ctr">
                        <a:lnSpc>
                          <a:spcPts val="2200"/>
                        </a:lnSpc>
                        <a:spcAft>
                          <a:spcPts val="0"/>
                        </a:spcAft>
                        <a:tabLst>
                          <a:tab pos="1143000" algn="l"/>
                        </a:tabLst>
                      </a:pPr>
                      <a:endParaRPr lang="en-US" altLang="ja-JP" sz="1400" kern="100" dirty="0" smtClean="0">
                        <a:effectLst/>
                        <a:latin typeface="ＭＳ 明朝"/>
                        <a:ea typeface="ＭＳ 明朝"/>
                        <a:cs typeface="Times New Roman"/>
                      </a:endParaRPr>
                    </a:p>
                    <a:p>
                      <a:pPr algn="ctr">
                        <a:lnSpc>
                          <a:spcPts val="2200"/>
                        </a:lnSpc>
                        <a:spcAft>
                          <a:spcPts val="0"/>
                        </a:spcAft>
                        <a:tabLst>
                          <a:tab pos="1143000" algn="l"/>
                        </a:tabLst>
                      </a:pPr>
                      <a:r>
                        <a:rPr lang="ja-JP" altLang="en-US" sz="1400" kern="100" dirty="0" smtClean="0">
                          <a:effectLst/>
                          <a:latin typeface="+mn-ea"/>
                          <a:ea typeface="+mn-ea"/>
                          <a:cs typeface="Times New Roman"/>
                        </a:rPr>
                        <a:t>所要額の</a:t>
                      </a:r>
                      <a:endParaRPr lang="en-US" altLang="ja-JP" sz="1400" kern="100" dirty="0" smtClean="0">
                        <a:effectLst/>
                        <a:latin typeface="+mn-ea"/>
                        <a:ea typeface="+mn-ea"/>
                        <a:cs typeface="Times New Roman"/>
                      </a:endParaRPr>
                    </a:p>
                    <a:p>
                      <a:pPr algn="ctr">
                        <a:lnSpc>
                          <a:spcPts val="2200"/>
                        </a:lnSpc>
                        <a:spcAft>
                          <a:spcPts val="0"/>
                        </a:spcAft>
                        <a:tabLst>
                          <a:tab pos="1143000" algn="l"/>
                        </a:tabLst>
                      </a:pPr>
                      <a:r>
                        <a:rPr lang="en-US" altLang="ja-JP" sz="1400" kern="100" dirty="0" smtClean="0">
                          <a:effectLst/>
                          <a:latin typeface="+mn-ea"/>
                          <a:ea typeface="+mn-ea"/>
                          <a:cs typeface="Times New Roman"/>
                        </a:rPr>
                        <a:t>50</a:t>
                      </a:r>
                      <a:r>
                        <a:rPr lang="ja-JP" altLang="en-US" sz="1400" kern="100" dirty="0" smtClean="0">
                          <a:effectLst/>
                          <a:latin typeface="+mn-ea"/>
                          <a:ea typeface="+mn-ea"/>
                          <a:cs typeface="Times New Roman"/>
                        </a:rPr>
                        <a:t>％</a:t>
                      </a:r>
                      <a:endParaRPr lang="ja-JP" sz="1400" kern="100" dirty="0">
                        <a:effectLst/>
                        <a:latin typeface="+mn-ea"/>
                        <a:ea typeface="+mn-ea"/>
                        <a:cs typeface="Times New Roman"/>
                      </a:endParaRPr>
                    </a:p>
                  </a:txBody>
                  <a:tcPr marL="65321" marR="65321" marT="0" marB="0">
                    <a:solidFill>
                      <a:srgbClr val="EBEFB3"/>
                    </a:solidFill>
                  </a:tcPr>
                </a:tc>
                <a:tc>
                  <a:txBody>
                    <a:bodyPr/>
                    <a:lstStyle/>
                    <a:p>
                      <a:pPr algn="r">
                        <a:lnSpc>
                          <a:spcPts val="2200"/>
                        </a:lnSpc>
                        <a:spcAft>
                          <a:spcPts val="0"/>
                        </a:spcAft>
                        <a:tabLst>
                          <a:tab pos="1143000" algn="l"/>
                        </a:tabLst>
                      </a:pPr>
                      <a:r>
                        <a:rPr lang="en-US" sz="1400" kern="0" dirty="0" smtClean="0">
                          <a:effectLst/>
                          <a:latin typeface="Calibri" panose="020F0502020204030204" pitchFamily="34" charset="0"/>
                        </a:rPr>
                        <a:t>300,000</a:t>
                      </a:r>
                      <a:r>
                        <a:rPr lang="ja-JP" altLang="en-US" sz="1400" kern="0" dirty="0" smtClean="0">
                          <a:effectLst/>
                          <a:latin typeface="Calibri" panose="020F0502020204030204" pitchFamily="34" charset="0"/>
                        </a:rPr>
                        <a:t>円</a:t>
                      </a:r>
                      <a:endParaRPr lang="ja-JP" sz="1400" kern="100" dirty="0">
                        <a:effectLst/>
                        <a:latin typeface="Calibri" panose="020F0502020204030204" pitchFamily="34" charset="0"/>
                        <a:ea typeface="ＭＳ 明朝"/>
                        <a:cs typeface="Times New Roman"/>
                      </a:endParaRPr>
                    </a:p>
                  </a:txBody>
                  <a:tcPr marL="65321" marR="65321" marT="0" marB="0">
                    <a:solidFill>
                      <a:srgbClr val="EBEFB3"/>
                    </a:solidFill>
                  </a:tcPr>
                </a:tc>
                <a:extLst>
                  <a:ext uri="{0D108BD9-81ED-4DB2-BD59-A6C34878D82A}">
                    <a16:rowId xmlns:a16="http://schemas.microsoft.com/office/drawing/2014/main" val="10001"/>
                  </a:ext>
                </a:extLst>
              </a:tr>
              <a:tr h="264998">
                <a:tc vMerge="1">
                  <a:txBody>
                    <a:bodyPr/>
                    <a:lstStyle/>
                    <a:p>
                      <a:endParaRPr kumimoji="1" lang="ja-JP" altLang="en-US"/>
                    </a:p>
                  </a:txBody>
                  <a:tcPr/>
                </a:tc>
                <a:tc>
                  <a:txBody>
                    <a:bodyPr/>
                    <a:lstStyle/>
                    <a:p>
                      <a:pPr algn="l">
                        <a:lnSpc>
                          <a:spcPts val="2200"/>
                        </a:lnSpc>
                        <a:spcAft>
                          <a:spcPts val="0"/>
                        </a:spcAft>
                        <a:tabLst>
                          <a:tab pos="1143000" algn="l"/>
                        </a:tabLst>
                      </a:pPr>
                      <a:r>
                        <a:rPr lang="ja-JP" sz="1400" kern="0" dirty="0">
                          <a:effectLst/>
                        </a:rPr>
                        <a:t>卵子、胚の凍結</a:t>
                      </a:r>
                      <a:endParaRPr lang="ja-JP" sz="1400" kern="100" dirty="0">
                        <a:effectLst/>
                        <a:latin typeface="ＭＳ 明朝"/>
                        <a:ea typeface="ＭＳ 明朝"/>
                        <a:cs typeface="Times New Roman"/>
                      </a:endParaRPr>
                    </a:p>
                  </a:txBody>
                  <a:tcPr marL="65321" marR="65321" marT="0" marB="0">
                    <a:solidFill>
                      <a:srgbClr val="EBEFB3"/>
                    </a:solidFill>
                  </a:tcPr>
                </a:tc>
                <a:tc vMerge="1">
                  <a:txBody>
                    <a:bodyPr/>
                    <a:lstStyle/>
                    <a:p>
                      <a:pPr algn="l">
                        <a:lnSpc>
                          <a:spcPts val="2200"/>
                        </a:lnSpc>
                        <a:spcAft>
                          <a:spcPts val="0"/>
                        </a:spcAft>
                        <a:tabLst>
                          <a:tab pos="1143000" algn="l"/>
                        </a:tabLst>
                      </a:pPr>
                      <a:endParaRPr lang="ja-JP" sz="1400" kern="100" dirty="0">
                        <a:effectLst/>
                        <a:latin typeface="ＭＳ 明朝"/>
                        <a:ea typeface="ＭＳ 明朝"/>
                        <a:cs typeface="Times New Roman"/>
                      </a:endParaRPr>
                    </a:p>
                  </a:txBody>
                  <a:tcPr marL="65321" marR="65321" marT="0" marB="0">
                    <a:solidFill>
                      <a:srgbClr val="EBEFB3"/>
                    </a:solidFill>
                  </a:tcPr>
                </a:tc>
                <a:tc>
                  <a:txBody>
                    <a:bodyPr/>
                    <a:lstStyle/>
                    <a:p>
                      <a:pPr algn="r">
                        <a:lnSpc>
                          <a:spcPts val="2200"/>
                        </a:lnSpc>
                        <a:spcAft>
                          <a:spcPts val="0"/>
                        </a:spcAft>
                        <a:tabLst>
                          <a:tab pos="1143000" algn="l"/>
                        </a:tabLst>
                      </a:pPr>
                      <a:r>
                        <a:rPr lang="en-US" altLang="ja-JP" sz="1400" kern="0" dirty="0" smtClean="0">
                          <a:effectLst/>
                          <a:latin typeface="Calibri" panose="020F0502020204030204" pitchFamily="34" charset="0"/>
                        </a:rPr>
                        <a:t>200,000</a:t>
                      </a:r>
                      <a:r>
                        <a:rPr lang="ja-JP" altLang="en-US" sz="1400" kern="0" dirty="0" smtClean="0">
                          <a:effectLst/>
                          <a:latin typeface="Calibri" panose="020F0502020204030204" pitchFamily="34" charset="0"/>
                        </a:rPr>
                        <a:t>円</a:t>
                      </a:r>
                      <a:endParaRPr lang="ja-JP" altLang="ja-JP" sz="1400" kern="100" dirty="0">
                        <a:effectLst/>
                        <a:latin typeface="Calibri" panose="020F0502020204030204" pitchFamily="34" charset="0"/>
                        <a:ea typeface="ＭＳ 明朝"/>
                        <a:cs typeface="Times New Roman"/>
                      </a:endParaRPr>
                    </a:p>
                  </a:txBody>
                  <a:tcPr marL="65321" marR="65321" marT="0" marB="0">
                    <a:solidFill>
                      <a:srgbClr val="EBEFB3"/>
                    </a:solidFill>
                  </a:tcPr>
                </a:tc>
                <a:extLst>
                  <a:ext uri="{0D108BD9-81ED-4DB2-BD59-A6C34878D82A}">
                    <a16:rowId xmlns:a16="http://schemas.microsoft.com/office/drawing/2014/main" val="10002"/>
                  </a:ext>
                </a:extLst>
              </a:tr>
              <a:tr h="264998">
                <a:tc rowSpan="2">
                  <a:txBody>
                    <a:bodyPr/>
                    <a:lstStyle/>
                    <a:p>
                      <a:pPr marL="71755" marR="71755" algn="ctr">
                        <a:lnSpc>
                          <a:spcPts val="2200"/>
                        </a:lnSpc>
                        <a:spcAft>
                          <a:spcPts val="0"/>
                        </a:spcAft>
                        <a:tabLst>
                          <a:tab pos="1143000" algn="l"/>
                        </a:tabLst>
                      </a:pPr>
                      <a:r>
                        <a:rPr lang="ja-JP" sz="1400" kern="0" dirty="0">
                          <a:effectLst/>
                        </a:rPr>
                        <a:t>男性</a:t>
                      </a:r>
                      <a:endParaRPr lang="ja-JP" sz="1400" kern="100" dirty="0">
                        <a:effectLst/>
                        <a:latin typeface="ＭＳ 明朝"/>
                        <a:ea typeface="ＭＳ 明朝"/>
                        <a:cs typeface="Times New Roman"/>
                      </a:endParaRPr>
                    </a:p>
                  </a:txBody>
                  <a:tcPr marL="65321" marR="65321" marT="0" marB="0" vert="eaVert" anchor="ctr"/>
                </a:tc>
                <a:tc>
                  <a:txBody>
                    <a:bodyPr/>
                    <a:lstStyle/>
                    <a:p>
                      <a:pPr algn="l">
                        <a:lnSpc>
                          <a:spcPts val="2200"/>
                        </a:lnSpc>
                        <a:spcAft>
                          <a:spcPts val="0"/>
                        </a:spcAft>
                        <a:tabLst>
                          <a:tab pos="1143000" algn="l"/>
                        </a:tabLst>
                      </a:pPr>
                      <a:r>
                        <a:rPr lang="ja-JP" sz="1400" kern="0" dirty="0">
                          <a:effectLst/>
                        </a:rPr>
                        <a:t>精巣内精子の凍結</a:t>
                      </a:r>
                      <a:endParaRPr lang="ja-JP" sz="1400" kern="100" dirty="0">
                        <a:effectLst/>
                        <a:latin typeface="ＭＳ 明朝"/>
                        <a:ea typeface="ＭＳ 明朝"/>
                        <a:cs typeface="Times New Roman"/>
                      </a:endParaRPr>
                    </a:p>
                  </a:txBody>
                  <a:tcPr marL="65321" marR="65321" marT="0" marB="0">
                    <a:solidFill>
                      <a:srgbClr val="EBEFB3"/>
                    </a:solidFill>
                  </a:tcPr>
                </a:tc>
                <a:tc vMerge="1">
                  <a:txBody>
                    <a:bodyPr/>
                    <a:lstStyle/>
                    <a:p>
                      <a:pPr algn="l">
                        <a:lnSpc>
                          <a:spcPts val="2200"/>
                        </a:lnSpc>
                        <a:spcAft>
                          <a:spcPts val="0"/>
                        </a:spcAft>
                        <a:tabLst>
                          <a:tab pos="1143000" algn="l"/>
                        </a:tabLst>
                      </a:pPr>
                      <a:endParaRPr lang="ja-JP" sz="1400" kern="100" dirty="0">
                        <a:effectLst/>
                        <a:latin typeface="ＭＳ 明朝"/>
                        <a:ea typeface="ＭＳ 明朝"/>
                        <a:cs typeface="Times New Roman"/>
                      </a:endParaRPr>
                    </a:p>
                  </a:txBody>
                  <a:tcPr marL="65321" marR="65321" marT="0" marB="0">
                    <a:solidFill>
                      <a:srgbClr val="EBEFB3"/>
                    </a:solidFill>
                  </a:tcPr>
                </a:tc>
                <a:tc>
                  <a:txBody>
                    <a:bodyPr/>
                    <a:lstStyle/>
                    <a:p>
                      <a:pPr algn="r">
                        <a:lnSpc>
                          <a:spcPts val="2200"/>
                        </a:lnSpc>
                        <a:spcAft>
                          <a:spcPts val="0"/>
                        </a:spcAft>
                        <a:tabLst>
                          <a:tab pos="1143000" algn="l"/>
                        </a:tabLst>
                      </a:pPr>
                      <a:r>
                        <a:rPr lang="en-US" altLang="ja-JP" sz="1400" kern="0" dirty="0" smtClean="0">
                          <a:effectLst/>
                          <a:latin typeface="Calibri" panose="020F0502020204030204" pitchFamily="34" charset="0"/>
                        </a:rPr>
                        <a:t>200,000</a:t>
                      </a:r>
                      <a:r>
                        <a:rPr lang="ja-JP" altLang="en-US" sz="1400" kern="0" dirty="0" smtClean="0">
                          <a:effectLst/>
                          <a:latin typeface="Calibri" panose="020F0502020204030204" pitchFamily="34" charset="0"/>
                        </a:rPr>
                        <a:t>円</a:t>
                      </a:r>
                      <a:endParaRPr lang="ja-JP" altLang="ja-JP" sz="1400" kern="100" dirty="0">
                        <a:effectLst/>
                        <a:latin typeface="Calibri" panose="020F0502020204030204" pitchFamily="34" charset="0"/>
                        <a:ea typeface="ＭＳ 明朝"/>
                        <a:cs typeface="Times New Roman"/>
                      </a:endParaRPr>
                    </a:p>
                  </a:txBody>
                  <a:tcPr marL="65321" marR="65321" marT="0" marB="0">
                    <a:solidFill>
                      <a:srgbClr val="EBEFB3"/>
                    </a:solidFill>
                  </a:tcPr>
                </a:tc>
                <a:extLst>
                  <a:ext uri="{0D108BD9-81ED-4DB2-BD59-A6C34878D82A}">
                    <a16:rowId xmlns:a16="http://schemas.microsoft.com/office/drawing/2014/main" val="10003"/>
                  </a:ext>
                </a:extLst>
              </a:tr>
              <a:tr h="264998">
                <a:tc vMerge="1">
                  <a:txBody>
                    <a:bodyPr/>
                    <a:lstStyle/>
                    <a:p>
                      <a:endParaRPr kumimoji="1" lang="ja-JP" altLang="en-US"/>
                    </a:p>
                  </a:txBody>
                  <a:tcPr/>
                </a:tc>
                <a:tc>
                  <a:txBody>
                    <a:bodyPr/>
                    <a:lstStyle/>
                    <a:p>
                      <a:pPr algn="l">
                        <a:lnSpc>
                          <a:spcPts val="2200"/>
                        </a:lnSpc>
                        <a:spcAft>
                          <a:spcPts val="0"/>
                        </a:spcAft>
                        <a:tabLst>
                          <a:tab pos="1143000" algn="l"/>
                        </a:tabLst>
                      </a:pPr>
                      <a:r>
                        <a:rPr lang="ja-JP" sz="1400" kern="0" dirty="0">
                          <a:effectLst/>
                        </a:rPr>
                        <a:t>精子の凍結</a:t>
                      </a:r>
                      <a:endParaRPr lang="ja-JP" sz="1400" kern="100" dirty="0">
                        <a:effectLst/>
                        <a:latin typeface="ＭＳ 明朝"/>
                        <a:ea typeface="ＭＳ 明朝"/>
                        <a:cs typeface="Times New Roman"/>
                      </a:endParaRPr>
                    </a:p>
                  </a:txBody>
                  <a:tcPr marL="65321" marR="65321" marT="0" marB="0">
                    <a:solidFill>
                      <a:srgbClr val="EBEFB3"/>
                    </a:solidFill>
                  </a:tcPr>
                </a:tc>
                <a:tc vMerge="1">
                  <a:txBody>
                    <a:bodyPr/>
                    <a:lstStyle/>
                    <a:p>
                      <a:pPr algn="l">
                        <a:lnSpc>
                          <a:spcPts val="2200"/>
                        </a:lnSpc>
                        <a:spcAft>
                          <a:spcPts val="0"/>
                        </a:spcAft>
                        <a:tabLst>
                          <a:tab pos="1143000" algn="l"/>
                        </a:tabLst>
                      </a:pPr>
                      <a:endParaRPr lang="ja-JP" sz="1400" kern="100" dirty="0">
                        <a:effectLst/>
                        <a:latin typeface="ＭＳ 明朝"/>
                        <a:ea typeface="ＭＳ 明朝"/>
                        <a:cs typeface="Times New Roman"/>
                      </a:endParaRPr>
                    </a:p>
                  </a:txBody>
                  <a:tcPr marL="65321" marR="65321" marT="0" marB="0">
                    <a:solidFill>
                      <a:srgbClr val="EBEFB3"/>
                    </a:solidFill>
                  </a:tcPr>
                </a:tc>
                <a:tc>
                  <a:txBody>
                    <a:bodyPr/>
                    <a:lstStyle/>
                    <a:p>
                      <a:pPr algn="r">
                        <a:lnSpc>
                          <a:spcPts val="2200"/>
                        </a:lnSpc>
                        <a:spcAft>
                          <a:spcPts val="0"/>
                        </a:spcAft>
                        <a:tabLst>
                          <a:tab pos="1143000" algn="l"/>
                        </a:tabLst>
                      </a:pPr>
                      <a:r>
                        <a:rPr lang="ja-JP" altLang="en-US" sz="1400" kern="100" baseline="0" dirty="0" smtClean="0">
                          <a:effectLst/>
                          <a:latin typeface="Calibri" panose="020F0502020204030204" pitchFamily="34" charset="0"/>
                          <a:ea typeface="ＭＳ 明朝"/>
                          <a:cs typeface="Times New Roman"/>
                        </a:rPr>
                        <a:t>  </a:t>
                      </a:r>
                      <a:r>
                        <a:rPr lang="en-US" altLang="ja-JP" sz="1400" kern="100" dirty="0" smtClean="0">
                          <a:effectLst/>
                          <a:latin typeface="Calibri" panose="020F0502020204030204" pitchFamily="34" charset="0"/>
                          <a:ea typeface="ＭＳ 明朝"/>
                          <a:cs typeface="Times New Roman"/>
                        </a:rPr>
                        <a:t>25,000</a:t>
                      </a:r>
                      <a:r>
                        <a:rPr lang="ja-JP" altLang="en-US" sz="1400" kern="100" dirty="0" smtClean="0">
                          <a:effectLst/>
                          <a:latin typeface="Calibri" panose="020F0502020204030204" pitchFamily="34" charset="0"/>
                          <a:ea typeface="ＭＳ 明朝"/>
                          <a:cs typeface="Times New Roman"/>
                        </a:rPr>
                        <a:t>円</a:t>
                      </a:r>
                      <a:endParaRPr lang="ja-JP" sz="1400" kern="100" dirty="0">
                        <a:effectLst/>
                        <a:latin typeface="Calibri" panose="020F0502020204030204" pitchFamily="34" charset="0"/>
                        <a:ea typeface="ＭＳ 明朝"/>
                        <a:cs typeface="Times New Roman"/>
                      </a:endParaRPr>
                    </a:p>
                  </a:txBody>
                  <a:tcPr marL="65321" marR="65321" marT="0" marB="0">
                    <a:solidFill>
                      <a:srgbClr val="EBEFB3"/>
                    </a:solidFill>
                  </a:tcPr>
                </a:tc>
                <a:extLst>
                  <a:ext uri="{0D108BD9-81ED-4DB2-BD59-A6C34878D82A}">
                    <a16:rowId xmlns:a16="http://schemas.microsoft.com/office/drawing/2014/main" val="10004"/>
                  </a:ext>
                </a:extLst>
              </a:tr>
            </a:tbl>
          </a:graphicData>
        </a:graphic>
      </p:graphicFrame>
      <p:sp>
        <p:nvSpPr>
          <p:cNvPr id="20" name="テキスト ボックス 19"/>
          <p:cNvSpPr txBox="1"/>
          <p:nvPr/>
        </p:nvSpPr>
        <p:spPr>
          <a:xfrm>
            <a:off x="5133240" y="8586301"/>
            <a:ext cx="1598876" cy="523220"/>
          </a:xfrm>
          <a:prstGeom prst="rect">
            <a:avLst/>
          </a:prstGeom>
          <a:solidFill>
            <a:schemeClr val="accent6">
              <a:lumMod val="60000"/>
              <a:lumOff val="40000"/>
            </a:schemeClr>
          </a:solidFill>
          <a:ln w="3175">
            <a:solidFill>
              <a:schemeClr val="tx1"/>
            </a:solidFill>
            <a:prstDash val="sysDot"/>
          </a:ln>
        </p:spPr>
        <p:txBody>
          <a:bodyPr wrap="square" rtlCol="0">
            <a:spAutoFit/>
          </a:bodyPr>
          <a:lstStyle/>
          <a:p>
            <a:r>
              <a:rPr lang="en-US" altLang="ja-JP" sz="1400" dirty="0" smtClean="0"/>
              <a:t>※</a:t>
            </a:r>
            <a:r>
              <a:rPr lang="ja-JP" altLang="en-US" sz="1400" dirty="0" smtClean="0"/>
              <a:t>詳細は裏面を</a:t>
            </a:r>
            <a:endParaRPr lang="en-US" altLang="ja-JP" sz="1400" dirty="0" smtClean="0"/>
          </a:p>
          <a:p>
            <a:r>
              <a:rPr lang="ja-JP" altLang="en-US" sz="1400" dirty="0" smtClean="0"/>
              <a:t>　  ご覧ください。</a:t>
            </a:r>
            <a:endParaRPr kumimoji="1" lang="en-US" altLang="ja-JP" sz="1400" dirty="0" smtClean="0"/>
          </a:p>
        </p:txBody>
      </p:sp>
      <p:sp>
        <p:nvSpPr>
          <p:cNvPr id="16" name="テキスト ボックス 17"/>
          <p:cNvSpPr txBox="1"/>
          <p:nvPr/>
        </p:nvSpPr>
        <p:spPr>
          <a:xfrm>
            <a:off x="457288" y="8586301"/>
            <a:ext cx="3972555" cy="276999"/>
          </a:xfrm>
          <a:prstGeom prst="rect">
            <a:avLst/>
          </a:prstGeom>
          <a:noFill/>
          <a:ln w="3175">
            <a:noFill/>
            <a:prstDash val="sysDot"/>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smtClean="0"/>
              <a:t>※</a:t>
            </a:r>
            <a:r>
              <a:rPr lang="ja-JP" altLang="en-US" sz="1200" dirty="0" smtClean="0"/>
              <a:t>治療に係る費用のうち医療保険適用外の費用</a:t>
            </a:r>
            <a:endParaRPr kumimoji="1" lang="en-US" altLang="ja-JP" sz="1200" dirty="0" smtClean="0"/>
          </a:p>
        </p:txBody>
      </p:sp>
      <p:sp>
        <p:nvSpPr>
          <p:cNvPr id="5" name="正方形/長方形 4"/>
          <p:cNvSpPr/>
          <p:nvPr/>
        </p:nvSpPr>
        <p:spPr>
          <a:xfrm>
            <a:off x="184390" y="5212568"/>
            <a:ext cx="6608522" cy="553998"/>
          </a:xfrm>
          <a:prstGeom prst="rect">
            <a:avLst/>
          </a:prstGeom>
        </p:spPr>
        <p:txBody>
          <a:bodyPr wrap="square">
            <a:spAutoFit/>
          </a:bodyPr>
          <a:lstStyle/>
          <a:p>
            <a:r>
              <a:rPr lang="ja-JP" altLang="en-US" dirty="0" smtClean="0">
                <a:latin typeface="+mn-ea"/>
              </a:rPr>
              <a:t>○減免対象</a:t>
            </a:r>
            <a:r>
              <a:rPr lang="ja-JP" altLang="en-US" dirty="0">
                <a:latin typeface="+mn-ea"/>
              </a:rPr>
              <a:t>　</a:t>
            </a:r>
            <a:r>
              <a:rPr lang="en-US" altLang="ja-JP" dirty="0">
                <a:latin typeface="+mn-ea"/>
              </a:rPr>
              <a:t> </a:t>
            </a:r>
            <a:r>
              <a:rPr lang="en-US" altLang="ja-JP" dirty="0" smtClean="0">
                <a:latin typeface="+mn-ea"/>
              </a:rPr>
              <a:t>20</a:t>
            </a:r>
            <a:r>
              <a:rPr lang="ja-JP" altLang="en-US" dirty="0">
                <a:latin typeface="+mn-ea"/>
              </a:rPr>
              <a:t>～</a:t>
            </a:r>
            <a:r>
              <a:rPr lang="en-US" altLang="ja-JP" dirty="0" smtClean="0">
                <a:latin typeface="+mn-ea"/>
              </a:rPr>
              <a:t>39</a:t>
            </a:r>
            <a:r>
              <a:rPr lang="ja-JP" altLang="en-US" dirty="0">
                <a:latin typeface="+mn-ea"/>
              </a:rPr>
              <a:t>歳以下の方</a:t>
            </a:r>
            <a:endParaRPr lang="en-US" altLang="ja-JP" dirty="0">
              <a:latin typeface="+mn-ea"/>
            </a:endParaRPr>
          </a:p>
          <a:p>
            <a:r>
              <a:rPr lang="ja-JP" altLang="en-US" sz="1100" dirty="0" smtClean="0">
                <a:latin typeface="+mn-ea"/>
              </a:rPr>
              <a:t>     （</a:t>
            </a:r>
            <a:r>
              <a:rPr lang="ja-JP" altLang="en-US" sz="1100" dirty="0">
                <a:latin typeface="+mn-ea"/>
              </a:rPr>
              <a:t>先進医療の陽子線治療を受ける方</a:t>
            </a:r>
            <a:r>
              <a:rPr lang="ja-JP" altLang="en-US" sz="1100" dirty="0" smtClean="0">
                <a:latin typeface="+mn-ea"/>
              </a:rPr>
              <a:t>で初回</a:t>
            </a:r>
            <a:r>
              <a:rPr lang="ja-JP" altLang="en-US" sz="1100" dirty="0">
                <a:latin typeface="+mn-ea"/>
              </a:rPr>
              <a:t>の照射日時点の</a:t>
            </a:r>
            <a:r>
              <a:rPr lang="ja-JP" altLang="en-US" sz="1100" dirty="0" smtClean="0">
                <a:latin typeface="+mn-ea"/>
              </a:rPr>
              <a:t>年齢。所得</a:t>
            </a:r>
            <a:r>
              <a:rPr lang="ja-JP" altLang="en-US" sz="1100" dirty="0">
                <a:latin typeface="+mn-ea"/>
              </a:rPr>
              <a:t>制限あり、国内在住</a:t>
            </a:r>
            <a:r>
              <a:rPr lang="en-US" altLang="ja-JP" sz="1100" dirty="0">
                <a:latin typeface="+mn-ea"/>
              </a:rPr>
              <a:t>1</a:t>
            </a:r>
            <a:r>
              <a:rPr lang="ja-JP" altLang="en-US" sz="1100" dirty="0">
                <a:latin typeface="+mn-ea"/>
              </a:rPr>
              <a:t>年以上</a:t>
            </a:r>
            <a:r>
              <a:rPr lang="en-US" altLang="ja-JP" sz="1100" dirty="0">
                <a:latin typeface="+mn-ea"/>
              </a:rPr>
              <a:t>)</a:t>
            </a:r>
          </a:p>
        </p:txBody>
      </p:sp>
      <p:sp>
        <p:nvSpPr>
          <p:cNvPr id="22" name="テキスト ボックス 21"/>
          <p:cNvSpPr txBox="1"/>
          <p:nvPr/>
        </p:nvSpPr>
        <p:spPr>
          <a:xfrm>
            <a:off x="874033" y="3368513"/>
            <a:ext cx="1105117" cy="230832"/>
          </a:xfrm>
          <a:prstGeom prst="rect">
            <a:avLst/>
          </a:prstGeom>
          <a:noFill/>
        </p:spPr>
        <p:txBody>
          <a:bodyPr wrap="square" rtlCol="0">
            <a:spAutoFit/>
          </a:bodyPr>
          <a:lstStyle/>
          <a:p>
            <a:pPr algn="ctr"/>
            <a:r>
              <a:rPr kumimoji="1" lang="ja-JP" altLang="en-US" sz="900" dirty="0" smtClean="0"/>
              <a:t>（単位：万円）</a:t>
            </a:r>
            <a:endParaRPr kumimoji="1" lang="en-US" altLang="ja-JP" sz="900" dirty="0" smtClean="0"/>
          </a:p>
        </p:txBody>
      </p:sp>
      <p:graphicFrame>
        <p:nvGraphicFramePr>
          <p:cNvPr id="28" name="グラフ 27"/>
          <p:cNvGraphicFramePr/>
          <p:nvPr>
            <p:extLst>
              <p:ext uri="{D42A27DB-BD31-4B8C-83A1-F6EECF244321}">
                <p14:modId xmlns:p14="http://schemas.microsoft.com/office/powerpoint/2010/main" val="2406782896"/>
              </p:ext>
            </p:extLst>
          </p:nvPr>
        </p:nvGraphicFramePr>
        <p:xfrm>
          <a:off x="78788" y="3231942"/>
          <a:ext cx="6415200" cy="1844114"/>
        </p:xfrm>
        <a:graphic>
          <a:graphicData uri="http://schemas.openxmlformats.org/drawingml/2006/chart">
            <c:chart xmlns:c="http://schemas.openxmlformats.org/drawingml/2006/chart" xmlns:r="http://schemas.openxmlformats.org/officeDocument/2006/relationships" r:id="rId4"/>
          </a:graphicData>
        </a:graphic>
      </p:graphicFrame>
      <p:sp>
        <p:nvSpPr>
          <p:cNvPr id="33" name="下矢印 32"/>
          <p:cNvSpPr/>
          <p:nvPr/>
        </p:nvSpPr>
        <p:spPr>
          <a:xfrm>
            <a:off x="4950712" y="3695530"/>
            <a:ext cx="360040" cy="6072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138533" y="3252306"/>
            <a:ext cx="1152128" cy="400110"/>
          </a:xfrm>
          <a:prstGeom prst="rect">
            <a:avLst/>
          </a:prstGeom>
          <a:noFill/>
        </p:spPr>
        <p:txBody>
          <a:bodyPr wrap="square" rtlCol="0">
            <a:spAutoFit/>
          </a:bodyPr>
          <a:lstStyle/>
          <a:p>
            <a:pPr algn="ctr"/>
            <a:r>
              <a:rPr kumimoji="1" lang="ja-JP" altLang="en-US" sz="2000" dirty="0" smtClean="0">
                <a:solidFill>
                  <a:srgbClr val="FF0000"/>
                </a:solidFill>
              </a:rPr>
              <a:t>７５％</a:t>
            </a:r>
            <a:r>
              <a:rPr kumimoji="1" lang="ja-JP" altLang="en-US" sz="1400" dirty="0" smtClean="0">
                <a:solidFill>
                  <a:srgbClr val="FF0000"/>
                </a:solidFill>
              </a:rPr>
              <a:t>減免</a:t>
            </a:r>
            <a:endParaRPr kumimoji="1" lang="en-US" altLang="ja-JP" sz="1400" dirty="0" smtClean="0">
              <a:solidFill>
                <a:srgbClr val="FF0000"/>
              </a:solidFill>
            </a:endParaRPr>
          </a:p>
        </p:txBody>
      </p:sp>
      <p:sp>
        <p:nvSpPr>
          <p:cNvPr id="35" name="テキスト ボックス 34"/>
          <p:cNvSpPr txBox="1"/>
          <p:nvPr/>
        </p:nvSpPr>
        <p:spPr>
          <a:xfrm>
            <a:off x="4538937" y="3245725"/>
            <a:ext cx="1152128" cy="400110"/>
          </a:xfrm>
          <a:prstGeom prst="rect">
            <a:avLst/>
          </a:prstGeom>
          <a:noFill/>
        </p:spPr>
        <p:txBody>
          <a:bodyPr wrap="square" rtlCol="0">
            <a:spAutoFit/>
          </a:bodyPr>
          <a:lstStyle/>
          <a:p>
            <a:pPr algn="ctr"/>
            <a:r>
              <a:rPr kumimoji="1" lang="ja-JP" altLang="en-US" sz="2000" dirty="0" smtClean="0">
                <a:solidFill>
                  <a:srgbClr val="FF0000"/>
                </a:solidFill>
              </a:rPr>
              <a:t>５０％</a:t>
            </a:r>
            <a:r>
              <a:rPr kumimoji="1" lang="ja-JP" altLang="en-US" sz="1400" dirty="0" smtClean="0">
                <a:solidFill>
                  <a:srgbClr val="FF0000"/>
                </a:solidFill>
              </a:rPr>
              <a:t>減免</a:t>
            </a:r>
            <a:endParaRPr kumimoji="1" lang="en-US" altLang="ja-JP" sz="1400" dirty="0" smtClean="0">
              <a:solidFill>
                <a:srgbClr val="FF0000"/>
              </a:solidFill>
            </a:endParaRPr>
          </a:p>
        </p:txBody>
      </p:sp>
      <p:graphicFrame>
        <p:nvGraphicFramePr>
          <p:cNvPr id="37" name="表 36"/>
          <p:cNvGraphicFramePr>
            <a:graphicFrameLocks noGrp="1"/>
          </p:cNvGraphicFramePr>
          <p:nvPr>
            <p:extLst>
              <p:ext uri="{D42A27DB-BD31-4B8C-83A1-F6EECF244321}">
                <p14:modId xmlns:p14="http://schemas.microsoft.com/office/powerpoint/2010/main" val="476415502"/>
              </p:ext>
            </p:extLst>
          </p:nvPr>
        </p:nvGraphicFramePr>
        <p:xfrm>
          <a:off x="191075" y="4706077"/>
          <a:ext cx="5662433" cy="295534"/>
        </p:xfrm>
        <a:graphic>
          <a:graphicData uri="http://schemas.openxmlformats.org/drawingml/2006/table">
            <a:tbl>
              <a:tblPr firstRow="1" bandRow="1">
                <a:tableStyleId>{5C22544A-7EE6-4342-B048-85BDC9FD1C3A}</a:tableStyleId>
              </a:tblPr>
              <a:tblGrid>
                <a:gridCol w="1268845">
                  <a:extLst>
                    <a:ext uri="{9D8B030D-6E8A-4147-A177-3AD203B41FA5}">
                      <a16:colId xmlns:a16="http://schemas.microsoft.com/office/drawing/2014/main" val="20000"/>
                    </a:ext>
                  </a:extLst>
                </a:gridCol>
                <a:gridCol w="1464194">
                  <a:extLst>
                    <a:ext uri="{9D8B030D-6E8A-4147-A177-3AD203B41FA5}">
                      <a16:colId xmlns:a16="http://schemas.microsoft.com/office/drawing/2014/main" val="20001"/>
                    </a:ext>
                  </a:extLst>
                </a:gridCol>
                <a:gridCol w="1464194">
                  <a:extLst>
                    <a:ext uri="{9D8B030D-6E8A-4147-A177-3AD203B41FA5}">
                      <a16:colId xmlns:a16="http://schemas.microsoft.com/office/drawing/2014/main" val="20002"/>
                    </a:ext>
                  </a:extLst>
                </a:gridCol>
                <a:gridCol w="1465200">
                  <a:extLst>
                    <a:ext uri="{9D8B030D-6E8A-4147-A177-3AD203B41FA5}">
                      <a16:colId xmlns:a16="http://schemas.microsoft.com/office/drawing/2014/main" val="20003"/>
                    </a:ext>
                  </a:extLst>
                </a:gridCol>
              </a:tblGrid>
              <a:tr h="295534">
                <a:tc>
                  <a:txBody>
                    <a:bodyPr/>
                    <a:lstStyle/>
                    <a:p>
                      <a:pPr algn="ctr">
                        <a:spcAft>
                          <a:spcPts val="0"/>
                        </a:spcAft>
                      </a:pPr>
                      <a:r>
                        <a:rPr lang="ja-JP" altLang="en-US" sz="1200" kern="100" dirty="0" smtClean="0">
                          <a:effectLst/>
                          <a:latin typeface="ＭＳ 明朝"/>
                          <a:cs typeface="Times New Roman"/>
                        </a:rPr>
                        <a:t>自己負担額</a:t>
                      </a:r>
                      <a:endParaRPr lang="ja-JP" sz="1200" kern="100" dirty="0">
                        <a:effectLst/>
                        <a:latin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spcAft>
                          <a:spcPts val="0"/>
                        </a:spcAft>
                      </a:pPr>
                      <a:r>
                        <a:rPr lang="en-US" altLang="ja-JP" sz="1400" kern="100" dirty="0" smtClean="0">
                          <a:effectLst/>
                        </a:rPr>
                        <a:t>2,883,000</a:t>
                      </a:r>
                      <a:r>
                        <a:rPr lang="ja-JP" altLang="ja-JP" sz="1400" kern="100" dirty="0" smtClean="0">
                          <a:effectLst/>
                        </a:rPr>
                        <a:t>円</a:t>
                      </a:r>
                      <a:endParaRPr lang="ja-JP" altLang="ja-JP" sz="1400" kern="100" dirty="0">
                        <a:effectLst/>
                        <a:latin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smtClean="0">
                          <a:effectLst/>
                        </a:rPr>
                        <a:t>72</a:t>
                      </a:r>
                      <a:r>
                        <a:rPr lang="en-US" altLang="ja-JP" sz="1400" kern="100" dirty="0" smtClean="0">
                          <a:effectLst/>
                        </a:rPr>
                        <a:t>0</a:t>
                      </a:r>
                      <a:r>
                        <a:rPr lang="en-US" sz="1400" kern="100" dirty="0" smtClean="0">
                          <a:effectLst/>
                        </a:rPr>
                        <a:t>,800</a:t>
                      </a:r>
                      <a:r>
                        <a:rPr lang="ja-JP" sz="1400" kern="100" dirty="0">
                          <a:effectLst/>
                        </a:rPr>
                        <a:t>円</a:t>
                      </a:r>
                      <a:endParaRPr lang="ja-JP" sz="1400" kern="100" dirty="0">
                        <a:effectLst/>
                        <a:latin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spcAft>
                          <a:spcPts val="0"/>
                        </a:spcAft>
                      </a:pPr>
                      <a:r>
                        <a:rPr lang="en-US" sz="1400" kern="100" dirty="0" smtClean="0">
                          <a:effectLst/>
                        </a:rPr>
                        <a:t>1,44</a:t>
                      </a:r>
                      <a:r>
                        <a:rPr lang="en-US" altLang="ja-JP" sz="1400" kern="100" dirty="0" smtClean="0">
                          <a:effectLst/>
                        </a:rPr>
                        <a:t>1</a:t>
                      </a:r>
                      <a:r>
                        <a:rPr lang="en-US" sz="1400" kern="100" dirty="0" smtClean="0">
                          <a:effectLst/>
                        </a:rPr>
                        <a:t>,</a:t>
                      </a:r>
                      <a:r>
                        <a:rPr lang="en-US" altLang="ja-JP" sz="1400" kern="100" dirty="0" smtClean="0">
                          <a:effectLst/>
                        </a:rPr>
                        <a:t>5</a:t>
                      </a:r>
                      <a:r>
                        <a:rPr lang="en-US" sz="1400" kern="100" dirty="0" smtClean="0">
                          <a:effectLst/>
                        </a:rPr>
                        <a:t>00</a:t>
                      </a:r>
                      <a:r>
                        <a:rPr lang="ja-JP" sz="1400" kern="100" dirty="0" smtClean="0">
                          <a:effectLst/>
                        </a:rPr>
                        <a:t>円</a:t>
                      </a:r>
                      <a:endParaRPr lang="ja-JP" sz="1400" kern="100" dirty="0">
                        <a:effectLst/>
                        <a:latin typeface="ＭＳ 明朝"/>
                        <a:cs typeface="Times New Roman"/>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38" name="直線コネクタ 37"/>
          <p:cNvCxnSpPr/>
          <p:nvPr/>
        </p:nvCxnSpPr>
        <p:spPr>
          <a:xfrm>
            <a:off x="2502914" y="3665713"/>
            <a:ext cx="899796" cy="762271"/>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502914" y="3665713"/>
            <a:ext cx="2294238" cy="455678"/>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7" name="角丸四角形吹き出し 6"/>
          <p:cNvSpPr/>
          <p:nvPr/>
        </p:nvSpPr>
        <p:spPr>
          <a:xfrm>
            <a:off x="4337614" y="30021"/>
            <a:ext cx="2478478" cy="467544"/>
          </a:xfrm>
          <a:prstGeom prst="wedgeRoundRectCallout">
            <a:avLst>
              <a:gd name="adj1" fmla="val -21388"/>
              <a:gd name="adj2" fmla="val 49040"/>
              <a:gd name="adj3" fmla="val 16667"/>
            </a:avLst>
          </a:prstGeom>
          <a:solidFill>
            <a:srgbClr val="DEDE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令和２年４月～実施</a:t>
            </a:r>
            <a:endParaRPr kumimoji="1" lang="ja-JP" altLang="en-US" sz="1600" dirty="0">
              <a:solidFill>
                <a:schemeClr val="tx1"/>
              </a:solidFill>
            </a:endParaRPr>
          </a:p>
        </p:txBody>
      </p:sp>
      <p:sp>
        <p:nvSpPr>
          <p:cNvPr id="29" name="下矢印 28"/>
          <p:cNvSpPr/>
          <p:nvPr/>
        </p:nvSpPr>
        <p:spPr>
          <a:xfrm>
            <a:off x="3478695" y="3715408"/>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617667" y="4971796"/>
            <a:ext cx="1107996" cy="276999"/>
          </a:xfrm>
          <a:prstGeom prst="rect">
            <a:avLst/>
          </a:prstGeom>
        </p:spPr>
        <p:txBody>
          <a:bodyPr wrap="none">
            <a:spAutoFit/>
          </a:bodyPr>
          <a:lstStyle/>
          <a:p>
            <a:pPr algn="ctr"/>
            <a:r>
              <a:rPr lang="ja-JP" altLang="en-US" sz="1200" dirty="0"/>
              <a:t>（世帯総所得）</a:t>
            </a:r>
          </a:p>
        </p:txBody>
      </p:sp>
      <p:sp>
        <p:nvSpPr>
          <p:cNvPr id="9" name="正方形/長方形 8"/>
          <p:cNvSpPr/>
          <p:nvPr/>
        </p:nvSpPr>
        <p:spPr>
          <a:xfrm>
            <a:off x="2988153" y="4961857"/>
            <a:ext cx="1343638" cy="276999"/>
          </a:xfrm>
          <a:prstGeom prst="rect">
            <a:avLst/>
          </a:prstGeom>
        </p:spPr>
        <p:txBody>
          <a:bodyPr wrap="none">
            <a:spAutoFit/>
          </a:bodyPr>
          <a:lstStyle/>
          <a:p>
            <a:pPr algn="ctr"/>
            <a:r>
              <a:rPr lang="en-US" altLang="ja-JP" sz="1200" dirty="0"/>
              <a:t>210</a:t>
            </a:r>
            <a:r>
              <a:rPr lang="ja-JP" altLang="en-US" sz="1200" dirty="0"/>
              <a:t>万円以下の方</a:t>
            </a:r>
          </a:p>
        </p:txBody>
      </p:sp>
      <p:sp>
        <p:nvSpPr>
          <p:cNvPr id="10" name="正方形/長方形 9"/>
          <p:cNvSpPr/>
          <p:nvPr/>
        </p:nvSpPr>
        <p:spPr>
          <a:xfrm>
            <a:off x="4421364" y="4948390"/>
            <a:ext cx="1425390" cy="276999"/>
          </a:xfrm>
          <a:prstGeom prst="rect">
            <a:avLst/>
          </a:prstGeom>
        </p:spPr>
        <p:txBody>
          <a:bodyPr wrap="none">
            <a:spAutoFit/>
          </a:bodyPr>
          <a:lstStyle/>
          <a:p>
            <a:pPr algn="ctr"/>
            <a:r>
              <a:rPr lang="en-US" altLang="ja-JP" sz="1200" dirty="0"/>
              <a:t>210</a:t>
            </a:r>
            <a:r>
              <a:rPr lang="ja-JP" altLang="en-US" sz="1200" dirty="0"/>
              <a:t>～</a:t>
            </a:r>
            <a:r>
              <a:rPr lang="en-US" altLang="ja-JP" sz="1200" dirty="0"/>
              <a:t>600</a:t>
            </a:r>
            <a:r>
              <a:rPr lang="ja-JP" altLang="en-US" sz="1200" dirty="0"/>
              <a:t>万円の方</a:t>
            </a:r>
          </a:p>
        </p:txBody>
      </p:sp>
    </p:spTree>
    <p:extLst>
      <p:ext uri="{BB962C8B-B14F-4D97-AF65-F5344CB8AC3E}">
        <p14:creationId xmlns:p14="http://schemas.microsoft.com/office/powerpoint/2010/main" val="1409932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9375" y="23621"/>
            <a:ext cx="6741368" cy="332182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25852" y="5148064"/>
            <a:ext cx="6931540" cy="1785888"/>
          </a:xfrm>
        </p:spPr>
        <p:txBody>
          <a:bodyPr/>
          <a:lstStyle/>
          <a:p>
            <a:pPr algn="l"/>
            <a:endParaRPr lang="en-US" altLang="ja-JP" sz="1800" dirty="0" smtClean="0"/>
          </a:p>
          <a:p>
            <a:pPr algn="l"/>
            <a:endParaRPr lang="ja-JP" altLang="en-US" sz="1800" dirty="0"/>
          </a:p>
          <a:p>
            <a:pPr algn="l"/>
            <a:endParaRPr kumimoji="1" lang="ja-JP" altLang="en-US" sz="1800" dirty="0"/>
          </a:p>
        </p:txBody>
      </p:sp>
      <p:pic>
        <p:nvPicPr>
          <p:cNvPr id="10" name="図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069" y="6706466"/>
            <a:ext cx="2240397" cy="51267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6" name="Picture 2" descr="C:\Users\m010106\Desktop\f-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445" y="6809337"/>
            <a:ext cx="3002569" cy="348020"/>
          </a:xfrm>
          <a:prstGeom prst="rect">
            <a:avLst/>
          </a:prstGeom>
          <a:noFill/>
          <a:extLst>
            <a:ext uri="{909E8E84-426E-40DD-AFC4-6F175D3DCCD1}">
              <a14:hiddenFill xmlns:a14="http://schemas.microsoft.com/office/drawing/2010/main">
                <a:solidFill>
                  <a:srgbClr val="FFFFFF"/>
                </a:solidFill>
              </a14:hiddenFill>
            </a:ext>
          </a:extLst>
        </p:spPr>
      </p:pic>
      <p:sp>
        <p:nvSpPr>
          <p:cNvPr id="11" name="四角形: 角を丸くする 9"/>
          <p:cNvSpPr/>
          <p:nvPr/>
        </p:nvSpPr>
        <p:spPr>
          <a:xfrm>
            <a:off x="116632" y="7207052"/>
            <a:ext cx="3385270" cy="1275960"/>
          </a:xfrm>
          <a:prstGeom prst="roundRect">
            <a:avLst>
              <a:gd name="adj" fmla="val 6967"/>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Aft>
                <a:spcPts val="0"/>
              </a:spcAft>
            </a:pPr>
            <a:r>
              <a:rPr lang="ja-JP" altLang="en-US" sz="1100" kern="100" dirty="0" smtClean="0">
                <a:solidFill>
                  <a:srgbClr val="000000"/>
                </a:solidFill>
                <a:latin typeface="+mn-ea"/>
                <a:cs typeface="Times New Roman"/>
              </a:rPr>
              <a:t>住所：</a:t>
            </a:r>
            <a:r>
              <a:rPr lang="ja-JP" sz="1100" kern="100" dirty="0" err="1" smtClean="0">
                <a:solidFill>
                  <a:srgbClr val="000000"/>
                </a:solidFill>
                <a:effectLst/>
                <a:latin typeface="+mn-ea"/>
                <a:cs typeface="Times New Roman"/>
              </a:rPr>
              <a:t>たつ</a:t>
            </a:r>
            <a:r>
              <a:rPr lang="ja-JP" sz="1100" kern="100" dirty="0" err="1">
                <a:solidFill>
                  <a:srgbClr val="000000"/>
                </a:solidFill>
                <a:effectLst/>
                <a:latin typeface="+mn-ea"/>
                <a:cs typeface="Times New Roman"/>
              </a:rPr>
              <a:t>の</a:t>
            </a:r>
            <a:r>
              <a:rPr lang="ja-JP" sz="1100" kern="100" dirty="0">
                <a:solidFill>
                  <a:srgbClr val="000000"/>
                </a:solidFill>
                <a:effectLst/>
                <a:latin typeface="+mn-ea"/>
                <a:cs typeface="Times New Roman"/>
              </a:rPr>
              <a:t>市新宮町光都</a:t>
            </a:r>
            <a:r>
              <a:rPr lang="en-US" sz="1100" kern="100" dirty="0">
                <a:solidFill>
                  <a:srgbClr val="000000"/>
                </a:solidFill>
                <a:effectLst/>
                <a:latin typeface="+mn-ea"/>
                <a:cs typeface="Times New Roman"/>
              </a:rPr>
              <a:t>1</a:t>
            </a:r>
            <a:r>
              <a:rPr lang="ja-JP" sz="1100" kern="100" dirty="0">
                <a:solidFill>
                  <a:srgbClr val="000000"/>
                </a:solidFill>
                <a:effectLst/>
                <a:latin typeface="+mn-ea"/>
                <a:cs typeface="Times New Roman"/>
              </a:rPr>
              <a:t>丁目</a:t>
            </a:r>
            <a:r>
              <a:rPr lang="en-US" sz="1100" kern="100" dirty="0">
                <a:solidFill>
                  <a:srgbClr val="000000"/>
                </a:solidFill>
                <a:effectLst/>
                <a:latin typeface="+mn-ea"/>
                <a:cs typeface="Times New Roman"/>
              </a:rPr>
              <a:t>2</a:t>
            </a:r>
            <a:r>
              <a:rPr lang="ja-JP" sz="1100" kern="100" dirty="0">
                <a:solidFill>
                  <a:srgbClr val="000000"/>
                </a:solidFill>
                <a:effectLst/>
                <a:latin typeface="+mn-ea"/>
                <a:cs typeface="Times New Roman"/>
              </a:rPr>
              <a:t>番</a:t>
            </a:r>
            <a:r>
              <a:rPr lang="en-US" sz="1100" kern="100" dirty="0">
                <a:solidFill>
                  <a:srgbClr val="000000"/>
                </a:solidFill>
                <a:effectLst/>
                <a:latin typeface="+mn-ea"/>
                <a:cs typeface="Times New Roman"/>
              </a:rPr>
              <a:t>1</a:t>
            </a:r>
            <a:r>
              <a:rPr lang="ja-JP" sz="1100" kern="100" dirty="0" smtClean="0">
                <a:solidFill>
                  <a:srgbClr val="000000"/>
                </a:solidFill>
                <a:effectLst/>
                <a:latin typeface="+mn-ea"/>
                <a:cs typeface="Times New Roman"/>
              </a:rPr>
              <a:t>号</a:t>
            </a:r>
            <a:endParaRPr lang="en-US" altLang="ja-JP" sz="1100" kern="100" dirty="0" smtClean="0">
              <a:solidFill>
                <a:srgbClr val="000000"/>
              </a:solidFill>
              <a:effectLst/>
              <a:latin typeface="+mn-ea"/>
              <a:cs typeface="Times New Roman"/>
            </a:endParaRPr>
          </a:p>
          <a:p>
            <a:pPr>
              <a:lnSpc>
                <a:spcPts val="1600"/>
              </a:lnSpc>
            </a:pPr>
            <a:r>
              <a:rPr lang="ja-JP" altLang="en-US" sz="1100" kern="100" dirty="0" smtClean="0">
                <a:solidFill>
                  <a:schemeClr val="tx1"/>
                </a:solidFill>
                <a:latin typeface="+mn-ea"/>
                <a:cs typeface="Times New Roman"/>
              </a:rPr>
              <a:t>ＴＥＬ：</a:t>
            </a:r>
            <a:r>
              <a:rPr lang="en-US" altLang="ja-JP" sz="1100" kern="100" dirty="0">
                <a:solidFill>
                  <a:schemeClr val="tx1"/>
                </a:solidFill>
                <a:latin typeface="+mn-ea"/>
                <a:cs typeface="Times New Roman"/>
              </a:rPr>
              <a:t>(0791)58-0100</a:t>
            </a:r>
            <a:r>
              <a:rPr lang="ja-JP" altLang="en-US" sz="1100" kern="100" dirty="0">
                <a:solidFill>
                  <a:schemeClr val="tx1"/>
                </a:solidFill>
                <a:latin typeface="+mn-ea"/>
                <a:cs typeface="Times New Roman"/>
              </a:rPr>
              <a:t>（代</a:t>
            </a:r>
            <a:r>
              <a:rPr lang="ja-JP" altLang="en-US" sz="1100" kern="100" dirty="0" smtClean="0">
                <a:solidFill>
                  <a:schemeClr val="tx1"/>
                </a:solidFill>
                <a:latin typeface="+mn-ea"/>
                <a:cs typeface="Times New Roman"/>
              </a:rPr>
              <a:t>）　</a:t>
            </a:r>
            <a:endParaRPr lang="en-US" altLang="ja-JP" sz="1100" kern="100" dirty="0" smtClean="0">
              <a:solidFill>
                <a:schemeClr val="tx1"/>
              </a:solidFill>
              <a:latin typeface="+mn-ea"/>
              <a:cs typeface="Times New Roman"/>
            </a:endParaRPr>
          </a:p>
          <a:p>
            <a:pPr>
              <a:lnSpc>
                <a:spcPts val="1600"/>
              </a:lnSpc>
            </a:pPr>
            <a:r>
              <a:rPr lang="en-US" altLang="ja-JP" sz="1100" kern="100" dirty="0" smtClean="0">
                <a:solidFill>
                  <a:schemeClr val="tx1"/>
                </a:solidFill>
                <a:latin typeface="+mn-ea"/>
                <a:cs typeface="Times New Roman"/>
              </a:rPr>
              <a:t>FAX</a:t>
            </a:r>
            <a:r>
              <a:rPr lang="ja-JP" altLang="en-US" sz="1100" kern="100" dirty="0">
                <a:solidFill>
                  <a:schemeClr val="tx1"/>
                </a:solidFill>
                <a:latin typeface="+mn-ea"/>
                <a:cs typeface="Times New Roman"/>
              </a:rPr>
              <a:t>：</a:t>
            </a:r>
            <a:r>
              <a:rPr lang="en-US" altLang="ja-JP" sz="1100" kern="100" dirty="0">
                <a:solidFill>
                  <a:schemeClr val="tx1"/>
                </a:solidFill>
                <a:latin typeface="+mn-ea"/>
                <a:cs typeface="Times New Roman"/>
              </a:rPr>
              <a:t>(</a:t>
            </a:r>
            <a:r>
              <a:rPr lang="en-US" altLang="ja-JP" sz="1100" kern="100" dirty="0" smtClean="0">
                <a:solidFill>
                  <a:schemeClr val="tx1"/>
                </a:solidFill>
                <a:latin typeface="+mn-ea"/>
                <a:cs typeface="Times New Roman"/>
              </a:rPr>
              <a:t>0791)58-2600</a:t>
            </a:r>
          </a:p>
          <a:p>
            <a:pPr>
              <a:lnSpc>
                <a:spcPts val="1600"/>
              </a:lnSpc>
            </a:pPr>
            <a:r>
              <a:rPr lang="zh-TW"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診療受付</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時間</a:t>
            </a:r>
            <a:r>
              <a:rPr lang="ja-JP"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午前</a:t>
            </a:r>
            <a:r>
              <a:rPr lang="en-US" altLang="zh-TW" sz="1100" kern="100" dirty="0">
                <a:solidFill>
                  <a:schemeClr val="tx1"/>
                </a:solidFill>
                <a:latin typeface="ＭＳ Ｐゴシック" panose="020B0600070205080204" pitchFamily="50" charset="-128"/>
                <a:ea typeface="ＭＳ Ｐゴシック" panose="020B0600070205080204" pitchFamily="50" charset="-128"/>
                <a:cs typeface="Times New Roman"/>
              </a:rPr>
              <a:t>8</a:t>
            </a:r>
            <a:r>
              <a:rPr lang="zh-TW"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時</a:t>
            </a:r>
            <a:r>
              <a:rPr lang="en-US" altLang="zh-TW" sz="1100" kern="100" dirty="0">
                <a:solidFill>
                  <a:schemeClr val="tx1"/>
                </a:solidFill>
                <a:latin typeface="ＭＳ Ｐゴシック" panose="020B0600070205080204" pitchFamily="50" charset="-128"/>
                <a:ea typeface="ＭＳ Ｐゴシック" panose="020B0600070205080204" pitchFamily="50" charset="-128"/>
                <a:cs typeface="Times New Roman"/>
              </a:rPr>
              <a:t>30</a:t>
            </a:r>
            <a:r>
              <a:rPr lang="zh-TW"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分～午後</a:t>
            </a:r>
            <a:r>
              <a:rPr lang="en-US" altLang="zh-TW"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5</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時</a:t>
            </a:r>
            <a:endParaRPr lang="zh-TW"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endParaRPr>
          </a:p>
          <a:p>
            <a:pPr>
              <a:lnSpc>
                <a:spcPts val="1600"/>
              </a:lnSpc>
            </a:pPr>
            <a:r>
              <a:rPr lang="zh-TW"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休診</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日</a:t>
            </a:r>
            <a:r>
              <a:rPr lang="ja-JP"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土</a:t>
            </a:r>
            <a:r>
              <a:rPr lang="ja-JP"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日</a:t>
            </a:r>
            <a:r>
              <a:rPr lang="ja-JP"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a:t>
            </a:r>
            <a:r>
              <a:rPr lang="zh-TW"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祝</a:t>
            </a:r>
            <a:r>
              <a:rPr lang="ja-JP" altLang="en-US" sz="1100" kern="100" dirty="0" smtClean="0">
                <a:solidFill>
                  <a:schemeClr val="tx1"/>
                </a:solidFill>
                <a:latin typeface="ＭＳ Ｐゴシック" panose="020B0600070205080204" pitchFamily="50" charset="-128"/>
                <a:ea typeface="ＭＳ Ｐゴシック" panose="020B0600070205080204" pitchFamily="50" charset="-128"/>
                <a:cs typeface="Times New Roman"/>
              </a:rPr>
              <a:t>・年末年始</a:t>
            </a:r>
            <a:r>
              <a:rPr lang="en-US" sz="1200" kern="100" dirty="0">
                <a:solidFill>
                  <a:srgbClr val="000000"/>
                </a:solidFill>
                <a:effectLst/>
                <a:latin typeface="ＭＳ Ｐゴシック"/>
                <a:ea typeface="游明朝"/>
                <a:cs typeface="Times New Roman"/>
              </a:rPr>
              <a:t> </a:t>
            </a:r>
            <a:endParaRPr lang="en-US" sz="1200" kern="100" dirty="0" smtClean="0">
              <a:solidFill>
                <a:srgbClr val="000000"/>
              </a:solidFill>
              <a:effectLst/>
              <a:latin typeface="ＭＳ Ｐゴシック"/>
              <a:ea typeface="游明朝"/>
              <a:cs typeface="Times New Roman"/>
            </a:endParaRPr>
          </a:p>
          <a:p>
            <a:pPr>
              <a:lnSpc>
                <a:spcPts val="1600"/>
              </a:lnSpc>
            </a:pPr>
            <a:r>
              <a:rPr lang="ja-JP" altLang="en-US" sz="1100" kern="100" dirty="0" smtClean="0">
                <a:solidFill>
                  <a:srgbClr val="000000"/>
                </a:solidFill>
                <a:latin typeface="ＭＳ Ｐゴシック" panose="020B0600070205080204" pitchFamily="50" charset="-128"/>
                <a:ea typeface="ＭＳ Ｐゴシック" panose="020B0600070205080204" pitchFamily="50" charset="-128"/>
                <a:cs typeface="Times New Roman"/>
              </a:rPr>
              <a:t>ホームページ</a:t>
            </a:r>
            <a:r>
              <a:rPr lang="en-US" altLang="ja-JP" sz="1100" kern="100" dirty="0" smtClean="0">
                <a:solidFill>
                  <a:srgbClr val="000000"/>
                </a:solidFill>
                <a:latin typeface="ＭＳ Ｐゴシック"/>
                <a:ea typeface="游明朝"/>
                <a:cs typeface="Times New Roman"/>
              </a:rPr>
              <a:t> </a:t>
            </a:r>
            <a:r>
              <a:rPr lang="en-US" altLang="ja-JP" sz="1100" kern="100" dirty="0">
                <a:solidFill>
                  <a:srgbClr val="000000"/>
                </a:solidFill>
                <a:latin typeface="ＭＳ Ｐゴシック"/>
                <a:ea typeface="游明朝"/>
                <a:cs typeface="Times New Roman"/>
              </a:rPr>
              <a:t>https://www.hibmc.shingu.hyogo.jp/ </a:t>
            </a:r>
            <a:r>
              <a:rPr lang="ja-JP" sz="1100" kern="100" dirty="0">
                <a:solidFill>
                  <a:srgbClr val="000000"/>
                </a:solidFill>
                <a:effectLst/>
                <a:ea typeface="ＭＳ Ｐゴシック"/>
                <a:cs typeface="Times New Roman"/>
              </a:rPr>
              <a:t>　</a:t>
            </a:r>
            <a:r>
              <a:rPr lang="ja-JP" sz="1200" kern="100" dirty="0">
                <a:solidFill>
                  <a:srgbClr val="000000"/>
                </a:solidFill>
                <a:effectLst/>
                <a:ea typeface="ＭＳ Ｐゴシック"/>
                <a:cs typeface="Times New Roman"/>
              </a:rPr>
              <a:t>　　　　　　　</a:t>
            </a:r>
            <a:endParaRPr lang="ja-JP" sz="1050" kern="100" dirty="0">
              <a:effectLst/>
              <a:ea typeface="游明朝"/>
              <a:cs typeface="Times New Roman"/>
            </a:endParaRPr>
          </a:p>
        </p:txBody>
      </p:sp>
      <p:sp>
        <p:nvSpPr>
          <p:cNvPr id="13" name="四角形: 角を丸くする 9"/>
          <p:cNvSpPr/>
          <p:nvPr/>
        </p:nvSpPr>
        <p:spPr>
          <a:xfrm>
            <a:off x="3356992" y="7187199"/>
            <a:ext cx="3141346" cy="1305752"/>
          </a:xfrm>
          <a:prstGeom prst="roundRect">
            <a:avLst>
              <a:gd name="adj" fmla="val 6967"/>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r>
              <a:rPr lang="ja-JP" altLang="en-US" sz="1100" kern="100" dirty="0" smtClean="0">
                <a:solidFill>
                  <a:srgbClr val="000000"/>
                </a:solidFill>
                <a:latin typeface="+mn-ea"/>
                <a:cs typeface="Times New Roman"/>
              </a:rPr>
              <a:t>住所：神戸市</a:t>
            </a:r>
            <a:r>
              <a:rPr lang="ja-JP" altLang="en-US" sz="1100" kern="100" dirty="0">
                <a:solidFill>
                  <a:srgbClr val="000000"/>
                </a:solidFill>
                <a:latin typeface="+mn-ea"/>
                <a:cs typeface="Times New Roman"/>
              </a:rPr>
              <a:t>中央区港島南町</a:t>
            </a:r>
            <a:r>
              <a:rPr lang="en-US" altLang="ja-JP" sz="1100" kern="100" dirty="0">
                <a:solidFill>
                  <a:srgbClr val="000000"/>
                </a:solidFill>
                <a:latin typeface="+mn-ea"/>
                <a:cs typeface="Times New Roman"/>
              </a:rPr>
              <a:t>1</a:t>
            </a:r>
            <a:r>
              <a:rPr lang="ja-JP" altLang="en-US" sz="1100" kern="100" dirty="0">
                <a:solidFill>
                  <a:srgbClr val="000000"/>
                </a:solidFill>
                <a:latin typeface="+mn-ea"/>
                <a:cs typeface="Times New Roman"/>
              </a:rPr>
              <a:t>丁目</a:t>
            </a:r>
            <a:r>
              <a:rPr lang="en-US" altLang="ja-JP" sz="1100" kern="100" dirty="0">
                <a:solidFill>
                  <a:srgbClr val="000000"/>
                </a:solidFill>
                <a:latin typeface="+mn-ea"/>
                <a:cs typeface="Times New Roman"/>
              </a:rPr>
              <a:t>6</a:t>
            </a:r>
            <a:r>
              <a:rPr lang="ja-JP" altLang="en-US" sz="1100" kern="100" dirty="0">
                <a:solidFill>
                  <a:srgbClr val="000000"/>
                </a:solidFill>
                <a:latin typeface="+mn-ea"/>
                <a:cs typeface="Times New Roman"/>
              </a:rPr>
              <a:t>番</a:t>
            </a:r>
            <a:r>
              <a:rPr lang="en-US" altLang="ja-JP" sz="1100" kern="100" dirty="0">
                <a:solidFill>
                  <a:srgbClr val="000000"/>
                </a:solidFill>
                <a:latin typeface="+mn-ea"/>
                <a:cs typeface="Times New Roman"/>
              </a:rPr>
              <a:t>8</a:t>
            </a:r>
            <a:r>
              <a:rPr lang="ja-JP" altLang="en-US" sz="1100" kern="100" dirty="0">
                <a:solidFill>
                  <a:srgbClr val="000000"/>
                </a:solidFill>
                <a:latin typeface="+mn-ea"/>
                <a:cs typeface="Times New Roman"/>
              </a:rPr>
              <a:t>号</a:t>
            </a:r>
          </a:p>
          <a:p>
            <a:pPr>
              <a:lnSpc>
                <a:spcPts val="1600"/>
              </a:lnSpc>
            </a:pPr>
            <a:r>
              <a:rPr lang="ja-JP" altLang="en-US" sz="1100" kern="100" dirty="0" smtClean="0">
                <a:solidFill>
                  <a:srgbClr val="000000"/>
                </a:solidFill>
                <a:latin typeface="+mn-ea"/>
                <a:cs typeface="Times New Roman"/>
              </a:rPr>
              <a:t>ＴＥＬ：</a:t>
            </a:r>
            <a:r>
              <a:rPr lang="en-US" altLang="ja-JP" sz="1100" kern="100" dirty="0">
                <a:solidFill>
                  <a:srgbClr val="000000"/>
                </a:solidFill>
                <a:latin typeface="+mn-ea"/>
                <a:cs typeface="Times New Roman"/>
              </a:rPr>
              <a:t>078-335-8001</a:t>
            </a:r>
            <a:r>
              <a:rPr lang="ja-JP" altLang="en-US" sz="1100" kern="100" dirty="0">
                <a:solidFill>
                  <a:srgbClr val="000000"/>
                </a:solidFill>
                <a:latin typeface="+mn-ea"/>
                <a:cs typeface="Times New Roman"/>
              </a:rPr>
              <a:t>（</a:t>
            </a:r>
            <a:r>
              <a:rPr lang="ja-JP" altLang="en-US" sz="1100" kern="100" dirty="0" smtClean="0">
                <a:solidFill>
                  <a:srgbClr val="000000"/>
                </a:solidFill>
                <a:latin typeface="+mn-ea"/>
                <a:cs typeface="Times New Roman"/>
              </a:rPr>
              <a:t>代）</a:t>
            </a:r>
            <a:r>
              <a:rPr lang="ja-JP" altLang="en-US" sz="1100" kern="100" dirty="0">
                <a:solidFill>
                  <a:srgbClr val="000000"/>
                </a:solidFill>
                <a:latin typeface="+mn-ea"/>
                <a:cs typeface="Times New Roman"/>
              </a:rPr>
              <a:t>　</a:t>
            </a:r>
            <a:endParaRPr lang="en-US" altLang="ja-JP" sz="1100" kern="100" dirty="0" smtClean="0">
              <a:solidFill>
                <a:srgbClr val="000000"/>
              </a:solidFill>
              <a:latin typeface="+mn-ea"/>
              <a:cs typeface="Times New Roman"/>
            </a:endParaRPr>
          </a:p>
          <a:p>
            <a:pPr>
              <a:lnSpc>
                <a:spcPts val="1600"/>
              </a:lnSpc>
            </a:pPr>
            <a:r>
              <a:rPr lang="en-US" altLang="ja-JP" sz="1100" kern="100" dirty="0" smtClean="0">
                <a:solidFill>
                  <a:schemeClr val="tx1"/>
                </a:solidFill>
                <a:latin typeface="+mn-ea"/>
                <a:cs typeface="Times New Roman"/>
              </a:rPr>
              <a:t>FAX</a:t>
            </a:r>
            <a:r>
              <a:rPr lang="ja-JP" altLang="en-US" sz="1100" kern="100" dirty="0" smtClean="0">
                <a:solidFill>
                  <a:schemeClr val="tx1"/>
                </a:solidFill>
                <a:latin typeface="+mn-ea"/>
                <a:cs typeface="Times New Roman"/>
              </a:rPr>
              <a:t>：</a:t>
            </a:r>
            <a:r>
              <a:rPr lang="en-US" altLang="ja-JP" sz="1100" kern="100" dirty="0" smtClean="0">
                <a:solidFill>
                  <a:schemeClr val="tx1"/>
                </a:solidFill>
                <a:latin typeface="+mn-ea"/>
                <a:cs typeface="Times New Roman"/>
              </a:rPr>
              <a:t>(078)335-8005</a:t>
            </a:r>
            <a:endParaRPr lang="en-US" altLang="ja-JP" sz="1100" kern="100" dirty="0">
              <a:solidFill>
                <a:schemeClr val="tx1"/>
              </a:solidFill>
              <a:latin typeface="+mn-ea"/>
              <a:cs typeface="Times New Roman"/>
            </a:endParaRPr>
          </a:p>
          <a:p>
            <a:pPr>
              <a:lnSpc>
                <a:spcPts val="1600"/>
              </a:lnSpc>
            </a:pPr>
            <a:r>
              <a:rPr lang="zh-TW"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診療受付</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時間</a:t>
            </a:r>
            <a:r>
              <a:rPr lang="ja-JP"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午前</a:t>
            </a:r>
            <a:r>
              <a:rPr lang="en-US" altLang="zh-TW" sz="1100" kern="100" dirty="0">
                <a:solidFill>
                  <a:schemeClr val="tx1"/>
                </a:solidFill>
                <a:latin typeface="ＭＳ ゴシック" panose="020B0609070205080204" pitchFamily="49" charset="-128"/>
                <a:ea typeface="ＭＳ ゴシック" panose="020B0609070205080204" pitchFamily="49" charset="-128"/>
                <a:cs typeface="Times New Roman"/>
              </a:rPr>
              <a:t>8</a:t>
            </a:r>
            <a:r>
              <a:rPr lang="zh-TW"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時</a:t>
            </a:r>
            <a:r>
              <a:rPr lang="en-US" altLang="zh-TW" sz="1100" kern="100" dirty="0">
                <a:solidFill>
                  <a:schemeClr val="tx1"/>
                </a:solidFill>
                <a:latin typeface="ＭＳ ゴシック" panose="020B0609070205080204" pitchFamily="49" charset="-128"/>
                <a:ea typeface="ＭＳ ゴシック" panose="020B0609070205080204" pitchFamily="49" charset="-128"/>
                <a:cs typeface="Times New Roman"/>
              </a:rPr>
              <a:t>30</a:t>
            </a:r>
            <a:r>
              <a:rPr lang="zh-TW"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分～午後</a:t>
            </a:r>
            <a:r>
              <a:rPr lang="en-US" altLang="zh-TW" sz="1100" kern="100" dirty="0" smtClean="0">
                <a:solidFill>
                  <a:schemeClr val="tx1"/>
                </a:solidFill>
                <a:latin typeface="ＭＳ ゴシック" panose="020B0609070205080204" pitchFamily="49" charset="-128"/>
                <a:ea typeface="ＭＳ ゴシック" panose="020B0609070205080204" pitchFamily="49" charset="-128"/>
                <a:cs typeface="Times New Roman"/>
              </a:rPr>
              <a:t>5</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時</a:t>
            </a:r>
            <a:endParaRPr lang="zh-TW" altLang="en-US" sz="1100" kern="100" dirty="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600"/>
              </a:lnSpc>
            </a:pPr>
            <a:r>
              <a:rPr lang="zh-TW" altLang="en-US" sz="1100" kern="100" dirty="0">
                <a:solidFill>
                  <a:schemeClr val="tx1"/>
                </a:solidFill>
                <a:latin typeface="ＭＳ ゴシック" panose="020B0609070205080204" pitchFamily="49" charset="-128"/>
                <a:ea typeface="ＭＳ ゴシック" panose="020B0609070205080204" pitchFamily="49" charset="-128"/>
                <a:cs typeface="Times New Roman"/>
              </a:rPr>
              <a:t>休診</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日</a:t>
            </a:r>
            <a:r>
              <a:rPr lang="en-US" altLang="ja-JP" sz="11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土</a:t>
            </a:r>
            <a:r>
              <a:rPr lang="ja-JP"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日</a:t>
            </a:r>
            <a:r>
              <a:rPr lang="ja-JP"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zh-TW" altLang="en-US" sz="1100" kern="100" dirty="0" smtClean="0">
                <a:solidFill>
                  <a:schemeClr val="tx1"/>
                </a:solidFill>
                <a:latin typeface="ＭＳ ゴシック" panose="020B0609070205080204" pitchFamily="49" charset="-128"/>
                <a:ea typeface="ＭＳ ゴシック" panose="020B0609070205080204" pitchFamily="49" charset="-128"/>
                <a:cs typeface="Times New Roman"/>
              </a:rPr>
              <a:t>祝</a:t>
            </a:r>
            <a:r>
              <a:rPr lang="ja-JP" altLang="en-US" sz="1100" kern="100" dirty="0">
                <a:solidFill>
                  <a:schemeClr val="tx1"/>
                </a:solidFill>
                <a:latin typeface="ＭＳ Ｐゴシック" panose="020B0600070205080204" pitchFamily="50" charset="-128"/>
                <a:ea typeface="ＭＳ Ｐゴシック" panose="020B0600070205080204" pitchFamily="50" charset="-128"/>
                <a:cs typeface="Times New Roman"/>
              </a:rPr>
              <a:t>・年末年始</a:t>
            </a:r>
            <a:r>
              <a:rPr lang="en-US" sz="1200" kern="100" dirty="0">
                <a:solidFill>
                  <a:schemeClr val="tx1"/>
                </a:solidFill>
                <a:effectLst/>
                <a:latin typeface="ＭＳ Ｐゴシック"/>
                <a:ea typeface="游明朝"/>
                <a:cs typeface="Times New Roman"/>
              </a:rPr>
              <a:t> </a:t>
            </a:r>
            <a:endParaRPr lang="en-US" sz="1200" kern="100" dirty="0" smtClean="0">
              <a:solidFill>
                <a:schemeClr val="tx1"/>
              </a:solidFill>
              <a:effectLst/>
              <a:latin typeface="ＭＳ Ｐゴシック"/>
              <a:ea typeface="游明朝"/>
              <a:cs typeface="Times New Roman"/>
            </a:endParaRPr>
          </a:p>
          <a:p>
            <a:pPr>
              <a:lnSpc>
                <a:spcPts val="1600"/>
              </a:lnSpc>
            </a:pPr>
            <a:r>
              <a:rPr lang="ja-JP" altLang="en-US" sz="1100" kern="100" dirty="0" smtClean="0">
                <a:solidFill>
                  <a:srgbClr val="000000"/>
                </a:solidFill>
                <a:latin typeface="ＭＳ Ｐゴシック" panose="020B0600070205080204" pitchFamily="50" charset="-128"/>
                <a:ea typeface="ＭＳ Ｐゴシック" panose="020B0600070205080204" pitchFamily="50" charset="-128"/>
                <a:cs typeface="Times New Roman"/>
              </a:rPr>
              <a:t>ホームページ　</a:t>
            </a:r>
            <a:r>
              <a:rPr lang="en-US" altLang="ja-JP" sz="1100" kern="100" dirty="0" smtClean="0">
                <a:solidFill>
                  <a:schemeClr val="tx1"/>
                </a:solidFill>
                <a:latin typeface="+mn-ea"/>
                <a:cs typeface="Times New Roman"/>
              </a:rPr>
              <a:t>https</a:t>
            </a:r>
            <a:r>
              <a:rPr lang="en-US" altLang="ja-JP" sz="1100" kern="100" dirty="0">
                <a:solidFill>
                  <a:schemeClr val="tx1"/>
                </a:solidFill>
                <a:latin typeface="+mn-ea"/>
                <a:cs typeface="Times New Roman"/>
              </a:rPr>
              <a:t>://www.kobe-pc.jp/</a:t>
            </a:r>
            <a:endParaRPr lang="ja-JP" sz="1100" kern="100" dirty="0">
              <a:solidFill>
                <a:schemeClr val="tx1"/>
              </a:solidFill>
              <a:effectLst/>
              <a:latin typeface="+mn-ea"/>
              <a:cs typeface="Times New Roman"/>
            </a:endParaRPr>
          </a:p>
        </p:txBody>
      </p:sp>
      <p:sp>
        <p:nvSpPr>
          <p:cNvPr id="15" name="正方形/長方形 14"/>
          <p:cNvSpPr/>
          <p:nvPr/>
        </p:nvSpPr>
        <p:spPr>
          <a:xfrm>
            <a:off x="48743" y="3390034"/>
            <a:ext cx="6762633" cy="298216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tx1"/>
                </a:solidFill>
                <a:latin typeface="+mn-ea"/>
              </a:rPr>
              <a:t>【</a:t>
            </a:r>
            <a:r>
              <a:rPr lang="ja-JP" altLang="en-US" sz="1600" b="1" dirty="0">
                <a:solidFill>
                  <a:schemeClr val="tx1"/>
                </a:solidFill>
                <a:latin typeface="+mn-ea"/>
              </a:rPr>
              <a:t>妊孕性温存治療費の助成</a:t>
            </a:r>
            <a:r>
              <a:rPr lang="en-US" altLang="ja-JP" sz="1600" b="1" dirty="0">
                <a:solidFill>
                  <a:schemeClr val="tx1"/>
                </a:solidFill>
                <a:latin typeface="+mn-ea"/>
              </a:rPr>
              <a:t>】</a:t>
            </a:r>
          </a:p>
          <a:p>
            <a:r>
              <a:rPr lang="en-US" altLang="ja-JP" sz="1400" dirty="0">
                <a:solidFill>
                  <a:schemeClr val="tx1"/>
                </a:solidFill>
                <a:latin typeface="+mn-ea"/>
              </a:rPr>
              <a:t> </a:t>
            </a:r>
            <a:r>
              <a:rPr lang="en-US" altLang="ja-JP" sz="1200" dirty="0" smtClean="0">
                <a:solidFill>
                  <a:schemeClr val="tx1"/>
                </a:solidFill>
                <a:latin typeface="+mn-ea"/>
              </a:rPr>
              <a:t>○</a:t>
            </a:r>
            <a:r>
              <a:rPr lang="ja-JP" altLang="en-US" sz="1200" dirty="0">
                <a:solidFill>
                  <a:schemeClr val="tx1"/>
                </a:solidFill>
                <a:latin typeface="+mn-ea"/>
              </a:rPr>
              <a:t>助成対象に</a:t>
            </a:r>
            <a:r>
              <a:rPr lang="ja-JP" altLang="en-US" sz="1200" dirty="0" smtClean="0">
                <a:solidFill>
                  <a:schemeClr val="tx1"/>
                </a:solidFill>
                <a:latin typeface="+mn-ea"/>
              </a:rPr>
              <a:t>ついて</a:t>
            </a:r>
            <a:r>
              <a:rPr lang="ja-JP" altLang="en-US" sz="1200" dirty="0">
                <a:solidFill>
                  <a:schemeClr val="tx1"/>
                </a:solidFill>
                <a:latin typeface="+mn-ea"/>
              </a:rPr>
              <a:t>　　 </a:t>
            </a:r>
            <a:endParaRPr lang="en-US" altLang="ja-JP" sz="1200" dirty="0" smtClean="0">
              <a:solidFill>
                <a:schemeClr val="tx1"/>
              </a:solidFill>
              <a:latin typeface="+mn-ea"/>
            </a:endParaRPr>
          </a:p>
          <a:p>
            <a:r>
              <a:rPr lang="en-US" altLang="ja-JP" sz="1200" dirty="0">
                <a:solidFill>
                  <a:schemeClr val="tx1"/>
                </a:solidFill>
                <a:latin typeface="+mn-ea"/>
              </a:rPr>
              <a:t> </a:t>
            </a:r>
            <a:r>
              <a:rPr lang="en-US" altLang="ja-JP" sz="1200" dirty="0" smtClean="0">
                <a:solidFill>
                  <a:schemeClr val="tx1"/>
                </a:solidFill>
                <a:latin typeface="+mn-ea"/>
              </a:rPr>
              <a:t>   </a:t>
            </a:r>
            <a:r>
              <a:rPr lang="ja-JP" altLang="en-US" sz="1200" dirty="0">
                <a:solidFill>
                  <a:schemeClr val="tx1"/>
                </a:solidFill>
                <a:latin typeface="+mn-ea"/>
              </a:rPr>
              <a:t> </a:t>
            </a:r>
            <a:r>
              <a:rPr lang="ja-JP" altLang="en-US" sz="1200" dirty="0" smtClean="0">
                <a:solidFill>
                  <a:schemeClr val="tx1"/>
                </a:solidFill>
                <a:latin typeface="+mn-ea"/>
              </a:rPr>
              <a:t>助成</a:t>
            </a:r>
            <a:r>
              <a:rPr lang="ja-JP" altLang="en-US" sz="1200" dirty="0">
                <a:solidFill>
                  <a:schemeClr val="tx1"/>
                </a:solidFill>
                <a:latin typeface="+mn-ea"/>
              </a:rPr>
              <a:t>に際しては、次の所得要件を満たす方が対象となります。</a:t>
            </a:r>
          </a:p>
          <a:p>
            <a:r>
              <a:rPr lang="ja-JP" altLang="en-US" sz="1400" dirty="0" smtClean="0">
                <a:solidFill>
                  <a:schemeClr val="tx1"/>
                </a:solidFill>
                <a:latin typeface="+mn-ea"/>
              </a:rPr>
              <a:t>　　　　　</a:t>
            </a:r>
            <a:endParaRPr lang="en-US" altLang="ja-JP" sz="1400" dirty="0" smtClean="0">
              <a:solidFill>
                <a:schemeClr val="tx1"/>
              </a:solidFill>
              <a:latin typeface="+mn-ea"/>
            </a:endParaRPr>
          </a:p>
          <a:p>
            <a:endParaRPr lang="en-US" altLang="ja-JP" sz="1400" dirty="0" smtClean="0">
              <a:solidFill>
                <a:schemeClr val="tx1"/>
              </a:solidFill>
              <a:latin typeface="+mn-ea"/>
            </a:endParaRPr>
          </a:p>
          <a:p>
            <a:endParaRPr lang="en-US" altLang="ja-JP" sz="1400" dirty="0" smtClean="0">
              <a:solidFill>
                <a:schemeClr val="tx1"/>
              </a:solidFill>
              <a:latin typeface="+mn-ea"/>
            </a:endParaRPr>
          </a:p>
          <a:p>
            <a:endParaRPr lang="en-US" altLang="ja-JP" sz="1400" dirty="0">
              <a:solidFill>
                <a:schemeClr val="tx1"/>
              </a:solidFill>
              <a:latin typeface="+mn-ea"/>
            </a:endParaRPr>
          </a:p>
          <a:p>
            <a:endParaRPr lang="en-US" altLang="ja-JP" sz="1400" dirty="0" smtClean="0">
              <a:solidFill>
                <a:schemeClr val="tx1"/>
              </a:solidFill>
              <a:latin typeface="+mn-ea"/>
            </a:endParaRPr>
          </a:p>
          <a:p>
            <a:endParaRPr lang="en-US" altLang="ja-JP" sz="1400" dirty="0">
              <a:solidFill>
                <a:schemeClr val="tx1"/>
              </a:solidFill>
              <a:latin typeface="+mn-ea"/>
            </a:endParaRPr>
          </a:p>
          <a:p>
            <a:endParaRPr lang="en-US" altLang="ja-JP" sz="1400" dirty="0" smtClean="0">
              <a:solidFill>
                <a:schemeClr val="tx1"/>
              </a:solidFill>
              <a:latin typeface="+mn-ea"/>
            </a:endParaRPr>
          </a:p>
          <a:p>
            <a:endParaRPr lang="ja-JP" altLang="en-US" sz="1400" dirty="0">
              <a:solidFill>
                <a:schemeClr val="tx1"/>
              </a:solidFill>
              <a:latin typeface="+mn-ea"/>
            </a:endParaRPr>
          </a:p>
          <a:p>
            <a:r>
              <a:rPr lang="ja-JP" altLang="en-US" sz="1400" dirty="0" smtClean="0">
                <a:solidFill>
                  <a:schemeClr val="tx1"/>
                </a:solidFill>
                <a:latin typeface="+mn-ea"/>
              </a:rPr>
              <a:t> </a:t>
            </a:r>
            <a:r>
              <a:rPr lang="ja-JP" altLang="en-US" sz="1200" dirty="0" smtClean="0">
                <a:solidFill>
                  <a:schemeClr val="tx1"/>
                </a:solidFill>
                <a:latin typeface="+mn-ea"/>
              </a:rPr>
              <a:t>○</a:t>
            </a:r>
            <a:r>
              <a:rPr lang="ja-JP" altLang="en-US" sz="1200" dirty="0">
                <a:solidFill>
                  <a:schemeClr val="tx1"/>
                </a:solidFill>
                <a:latin typeface="+mn-ea"/>
              </a:rPr>
              <a:t>申請について</a:t>
            </a:r>
          </a:p>
          <a:p>
            <a:r>
              <a:rPr lang="ja-JP" altLang="en-US" sz="1200" dirty="0">
                <a:solidFill>
                  <a:schemeClr val="tx1"/>
                </a:solidFill>
                <a:latin typeface="+mn-ea"/>
              </a:rPr>
              <a:t>　</a:t>
            </a:r>
            <a:r>
              <a:rPr lang="ja-JP" altLang="en-US" sz="1200" dirty="0" smtClean="0">
                <a:solidFill>
                  <a:schemeClr val="tx1"/>
                </a:solidFill>
                <a:latin typeface="+mn-ea"/>
              </a:rPr>
              <a:t>   </a:t>
            </a:r>
            <a:r>
              <a:rPr lang="ja-JP" altLang="en-US" sz="1200" dirty="0">
                <a:solidFill>
                  <a:schemeClr val="tx1"/>
                </a:solidFill>
                <a:latin typeface="+mn-ea"/>
              </a:rPr>
              <a:t>当助成の申請窓口は在住市町になります。当該市町の事業実施予定</a:t>
            </a:r>
            <a:r>
              <a:rPr lang="ja-JP" altLang="en-US" sz="1200" dirty="0" smtClean="0">
                <a:solidFill>
                  <a:schemeClr val="tx1"/>
                </a:solidFill>
                <a:latin typeface="+mn-ea"/>
              </a:rPr>
              <a:t>をあらかじめ</a:t>
            </a:r>
            <a:r>
              <a:rPr lang="ja-JP" altLang="en-US" sz="1200" dirty="0">
                <a:solidFill>
                  <a:schemeClr val="tx1"/>
                </a:solidFill>
                <a:latin typeface="+mn-ea"/>
              </a:rPr>
              <a:t>、</a:t>
            </a:r>
            <a:r>
              <a:rPr lang="ja-JP" altLang="en-US" sz="1200" dirty="0" smtClean="0">
                <a:solidFill>
                  <a:schemeClr val="tx1"/>
                </a:solidFill>
                <a:latin typeface="+mn-ea"/>
              </a:rPr>
              <a:t>お問合せ</a:t>
            </a:r>
            <a:r>
              <a:rPr lang="ja-JP" altLang="en-US" sz="1200" dirty="0" err="1" smtClean="0">
                <a:solidFill>
                  <a:schemeClr val="tx1"/>
                </a:solidFill>
                <a:latin typeface="+mn-ea"/>
              </a:rPr>
              <a:t>くだ</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さい。</a:t>
            </a:r>
            <a:endParaRPr lang="ja-JP" altLang="en-US" sz="1200" dirty="0">
              <a:solidFill>
                <a:schemeClr val="tx1"/>
              </a:solidFill>
              <a:latin typeface="+mn-ea"/>
            </a:endParaRPr>
          </a:p>
        </p:txBody>
      </p:sp>
      <p:sp>
        <p:nvSpPr>
          <p:cNvPr id="16" name="テキスト ボックス 15"/>
          <p:cNvSpPr txBox="1"/>
          <p:nvPr/>
        </p:nvSpPr>
        <p:spPr>
          <a:xfrm>
            <a:off x="83839" y="56910"/>
            <a:ext cx="6741534" cy="3313728"/>
          </a:xfrm>
          <a:prstGeom prst="rect">
            <a:avLst/>
          </a:prstGeom>
          <a:noFill/>
        </p:spPr>
        <p:txBody>
          <a:bodyPr wrap="square" rtlCol="0">
            <a:spAutoFit/>
          </a:bodyPr>
          <a:lstStyle/>
          <a:p>
            <a:r>
              <a:rPr kumimoji="1" lang="en-US" altLang="ja-JP" sz="1600" b="1" dirty="0" smtClean="0"/>
              <a:t>【</a:t>
            </a:r>
            <a:r>
              <a:rPr kumimoji="1" lang="ja-JP" altLang="en-US" sz="1600" b="1" dirty="0" smtClean="0"/>
              <a:t>陽子線治療（先進医療）について</a:t>
            </a:r>
            <a:r>
              <a:rPr kumimoji="1" lang="en-US" altLang="ja-JP" sz="1600" b="1" dirty="0" smtClean="0"/>
              <a:t>】</a:t>
            </a:r>
          </a:p>
          <a:p>
            <a:pPr>
              <a:lnSpc>
                <a:spcPts val="1800"/>
              </a:lnSpc>
            </a:pPr>
            <a:r>
              <a:rPr lang="ja-JP" altLang="en-US" sz="1200" dirty="0"/>
              <a:t>○陽子</a:t>
            </a:r>
            <a:r>
              <a:rPr lang="ja-JP" altLang="en-US" sz="1200" dirty="0" smtClean="0"/>
              <a:t>線治療について</a:t>
            </a:r>
            <a:endParaRPr lang="en-US" altLang="ja-JP" sz="1200" dirty="0" smtClean="0"/>
          </a:p>
          <a:p>
            <a:pPr>
              <a:lnSpc>
                <a:spcPts val="1800"/>
              </a:lnSpc>
            </a:pPr>
            <a:r>
              <a:rPr lang="ja-JP" altLang="en-US" sz="1200" dirty="0" smtClean="0"/>
              <a:t>　 がん治療は手術、放射線、薬物を組合わせた集学的治療で行いますが、陽子線治療は放射線治療の１つで、陽子線を用いた</a:t>
            </a:r>
            <a:r>
              <a:rPr lang="ja-JP" altLang="en-US" sz="1200" b="1" dirty="0" smtClean="0"/>
              <a:t>「切らない   がん治療」</a:t>
            </a:r>
            <a:r>
              <a:rPr lang="ja-JP" altLang="en-US" sz="1200" dirty="0"/>
              <a:t>です</a:t>
            </a:r>
            <a:r>
              <a:rPr lang="ja-JP" altLang="en-US" sz="1200" dirty="0" smtClean="0"/>
              <a:t>。</a:t>
            </a:r>
            <a:endParaRPr lang="en-US" altLang="ja-JP" sz="1200" dirty="0" smtClean="0"/>
          </a:p>
          <a:p>
            <a:pPr>
              <a:lnSpc>
                <a:spcPts val="1800"/>
              </a:lnSpc>
            </a:pPr>
            <a:r>
              <a:rPr lang="ja-JP" altLang="en-US" sz="1200" dirty="0"/>
              <a:t>　</a:t>
            </a:r>
            <a:r>
              <a:rPr lang="ja-JP" altLang="en-US" sz="1200" dirty="0" smtClean="0"/>
              <a:t> 陽子</a:t>
            </a:r>
            <a:r>
              <a:rPr lang="ja-JP" altLang="en-US" sz="1200" dirty="0"/>
              <a:t>線治療はがん細胞にピンポイントで高いエネルギーを与え、周辺の正常細胞に与えるエネルギーを減少させることができるため</a:t>
            </a:r>
            <a:r>
              <a:rPr lang="ja-JP" altLang="en-US" sz="1200" dirty="0" smtClean="0"/>
              <a:t>、不妊</a:t>
            </a:r>
            <a:r>
              <a:rPr lang="ja-JP" altLang="en-US" sz="1200" dirty="0"/>
              <a:t>、発育・発達障害、臓器障害、内分泌障害</a:t>
            </a:r>
            <a:r>
              <a:rPr lang="ja-JP" altLang="en-US" sz="1200" dirty="0" smtClean="0"/>
              <a:t>、二次がん等の晩期合併症のリスクを最小限に抑える治療が行えます。</a:t>
            </a:r>
            <a:endParaRPr lang="en-US" altLang="ja-JP" sz="1200" dirty="0" smtClean="0"/>
          </a:p>
          <a:p>
            <a:pPr>
              <a:lnSpc>
                <a:spcPts val="800"/>
              </a:lnSpc>
            </a:pPr>
            <a:endParaRPr lang="en-US" altLang="ja-JP" sz="1000" dirty="0" smtClean="0"/>
          </a:p>
          <a:p>
            <a:pPr>
              <a:lnSpc>
                <a:spcPts val="1800"/>
              </a:lnSpc>
            </a:pPr>
            <a:r>
              <a:rPr lang="ja-JP" altLang="en-US" sz="1200" dirty="0" smtClean="0"/>
              <a:t>○</a:t>
            </a:r>
            <a:r>
              <a:rPr lang="ja-JP" altLang="en-US" sz="1200" dirty="0"/>
              <a:t>受診</a:t>
            </a:r>
            <a:r>
              <a:rPr lang="ja-JP" altLang="en-US" sz="1200" dirty="0" smtClean="0"/>
              <a:t>方法　</a:t>
            </a:r>
            <a:endParaRPr lang="en-US" altLang="ja-JP" sz="1200" dirty="0" smtClean="0"/>
          </a:p>
          <a:p>
            <a:pPr>
              <a:lnSpc>
                <a:spcPts val="1800"/>
              </a:lnSpc>
            </a:pPr>
            <a:r>
              <a:rPr lang="ja-JP" altLang="en-US" sz="1200" dirty="0"/>
              <a:t> </a:t>
            </a:r>
            <a:r>
              <a:rPr lang="ja-JP" altLang="en-US" sz="1200" dirty="0" smtClean="0"/>
              <a:t>　主治医の先生とよく相談し、主治医の先生から粒子線医療センターまたは神戸陽子線センターに ファックス等で診療情報提供書を送ってもらってください。</a:t>
            </a:r>
            <a:endParaRPr lang="en-US" altLang="ja-JP" sz="1200" dirty="0" smtClean="0"/>
          </a:p>
          <a:p>
            <a:pPr>
              <a:lnSpc>
                <a:spcPts val="800"/>
              </a:lnSpc>
            </a:pPr>
            <a:r>
              <a:rPr lang="ja-JP" altLang="en-US" sz="1400" dirty="0" smtClean="0"/>
              <a:t>　</a:t>
            </a:r>
            <a:endParaRPr lang="en-US" altLang="ja-JP" sz="1400" dirty="0" smtClean="0"/>
          </a:p>
          <a:p>
            <a:pPr>
              <a:lnSpc>
                <a:spcPts val="1800"/>
              </a:lnSpc>
            </a:pPr>
            <a:r>
              <a:rPr lang="ja-JP" altLang="en-US" sz="1200" dirty="0" smtClean="0"/>
              <a:t>○</a:t>
            </a:r>
            <a:r>
              <a:rPr lang="zh-TW" altLang="en-US" sz="1200" dirty="0" smtClean="0">
                <a:latin typeface="ＭＳ Ｐゴシック" panose="020B0600070205080204" pitchFamily="50" charset="-128"/>
                <a:ea typeface="ＭＳ Ｐゴシック" panose="020B0600070205080204" pitchFamily="50" charset="-128"/>
              </a:rPr>
              <a:t>粒子線</a:t>
            </a:r>
            <a:r>
              <a:rPr lang="zh-TW" altLang="en-US" sz="1200" dirty="0">
                <a:latin typeface="ＭＳ Ｐゴシック" panose="020B0600070205080204" pitchFamily="50" charset="-128"/>
                <a:ea typeface="ＭＳ Ｐゴシック" panose="020B0600070205080204" pitchFamily="50" charset="-128"/>
              </a:rPr>
              <a:t>治療資金</a:t>
            </a:r>
            <a:r>
              <a:rPr lang="zh-TW" altLang="en-US" sz="1200" dirty="0" smtClean="0">
                <a:latin typeface="ＭＳ Ｐゴシック" panose="020B0600070205080204" pitchFamily="50" charset="-128"/>
                <a:ea typeface="ＭＳ Ｐゴシック" panose="020B0600070205080204" pitchFamily="50" charset="-128"/>
              </a:rPr>
              <a:t>貸付制度</a:t>
            </a:r>
            <a:r>
              <a:rPr lang="ja-JP" altLang="en-US" sz="1200" dirty="0" smtClean="0"/>
              <a:t>（所得制限なし・要連帯保証人）</a:t>
            </a:r>
            <a:endParaRPr lang="en-US" altLang="ja-JP" sz="1200" dirty="0" smtClean="0"/>
          </a:p>
          <a:p>
            <a:pPr>
              <a:lnSpc>
                <a:spcPts val="1800"/>
              </a:lnSpc>
            </a:pPr>
            <a:r>
              <a:rPr lang="ja-JP" altLang="en-US" sz="1200" dirty="0" smtClean="0"/>
              <a:t>　　対象</a:t>
            </a:r>
            <a:r>
              <a:rPr lang="ja-JP" altLang="en-US" sz="1200" dirty="0"/>
              <a:t>費用：粒子線</a:t>
            </a:r>
            <a:r>
              <a:rPr lang="ja-JP" altLang="en-US" sz="1200" dirty="0" smtClean="0"/>
              <a:t>治療料（限度</a:t>
            </a:r>
            <a:r>
              <a:rPr lang="ja-JP" altLang="en-US" sz="1200" dirty="0"/>
              <a:t>額</a:t>
            </a:r>
            <a:r>
              <a:rPr lang="en-US" altLang="ja-JP" sz="1200" dirty="0"/>
              <a:t>2,883,000</a:t>
            </a:r>
            <a:r>
              <a:rPr lang="ja-JP" altLang="en-US" sz="1200" dirty="0"/>
              <a:t>円</a:t>
            </a:r>
            <a:r>
              <a:rPr lang="ja-JP" altLang="en-US" sz="1200" dirty="0" smtClean="0"/>
              <a:t>）　　利子</a:t>
            </a:r>
            <a:r>
              <a:rPr lang="ja-JP" altLang="en-US" sz="1200" dirty="0"/>
              <a:t>：無利子</a:t>
            </a:r>
            <a:endParaRPr lang="en-US" altLang="ja-JP" sz="1200" dirty="0" smtClean="0"/>
          </a:p>
          <a:p>
            <a:pPr>
              <a:lnSpc>
                <a:spcPts val="1800"/>
              </a:lnSpc>
            </a:pPr>
            <a:r>
              <a:rPr lang="ja-JP" altLang="en-US" sz="1200" dirty="0" smtClean="0"/>
              <a:t>　　国内</a:t>
            </a:r>
            <a:r>
              <a:rPr lang="ja-JP" altLang="en-US" sz="1200" dirty="0"/>
              <a:t>在住</a:t>
            </a:r>
            <a:r>
              <a:rPr lang="en-US" altLang="ja-JP" sz="1200" dirty="0"/>
              <a:t>1</a:t>
            </a:r>
            <a:r>
              <a:rPr lang="ja-JP" altLang="en-US" sz="1200" dirty="0"/>
              <a:t>年</a:t>
            </a:r>
            <a:r>
              <a:rPr lang="ja-JP" altLang="en-US" sz="1200" dirty="0" smtClean="0"/>
              <a:t>以上、償還期間</a:t>
            </a:r>
            <a:r>
              <a:rPr lang="en-US" altLang="ja-JP" sz="1200" dirty="0" smtClean="0"/>
              <a:t>10</a:t>
            </a:r>
            <a:r>
              <a:rPr lang="ja-JP" altLang="en-US" sz="1200" dirty="0" smtClean="0"/>
              <a:t>年以内等の条件があります。詳細はお問合せください。</a:t>
            </a:r>
            <a:endParaRPr lang="en-US" altLang="ja-JP" sz="1200" dirty="0"/>
          </a:p>
        </p:txBody>
      </p:sp>
      <p:sp>
        <p:nvSpPr>
          <p:cNvPr id="4" name="テキスト ボックス 3"/>
          <p:cNvSpPr txBox="1"/>
          <p:nvPr/>
        </p:nvSpPr>
        <p:spPr>
          <a:xfrm>
            <a:off x="-10634" y="6444208"/>
            <a:ext cx="6103930" cy="338554"/>
          </a:xfrm>
          <a:prstGeom prst="rect">
            <a:avLst/>
          </a:prstGeom>
          <a:noFill/>
        </p:spPr>
        <p:txBody>
          <a:bodyPr wrap="square" rtlCol="0">
            <a:spAutoFit/>
          </a:bodyPr>
          <a:lstStyle/>
          <a:p>
            <a:r>
              <a:rPr lang="ja-JP" altLang="en-US" sz="1600" dirty="0"/>
              <a:t>●陽子線</a:t>
            </a:r>
            <a:r>
              <a:rPr lang="ja-JP" altLang="en-US" sz="1600" dirty="0" smtClean="0"/>
              <a:t>治療</a:t>
            </a:r>
            <a:r>
              <a:rPr lang="ja-JP" altLang="en-US" sz="1600" dirty="0"/>
              <a:t>及び当該治療の減免申請</a:t>
            </a:r>
            <a:r>
              <a:rPr lang="ja-JP" altLang="en-US" sz="1600" dirty="0" smtClean="0"/>
              <a:t>手続きに関するお問合せ</a:t>
            </a:r>
            <a:endParaRPr kumimoji="1" lang="ja-JP" altLang="en-US" sz="1600" dirty="0"/>
          </a:p>
        </p:txBody>
      </p:sp>
      <p:sp>
        <p:nvSpPr>
          <p:cNvPr id="14" name="テキスト ボックス 13"/>
          <p:cNvSpPr txBox="1"/>
          <p:nvPr/>
        </p:nvSpPr>
        <p:spPr>
          <a:xfrm>
            <a:off x="-9149" y="8492951"/>
            <a:ext cx="4435830" cy="338554"/>
          </a:xfrm>
          <a:prstGeom prst="rect">
            <a:avLst/>
          </a:prstGeom>
          <a:noFill/>
        </p:spPr>
        <p:txBody>
          <a:bodyPr wrap="none" rtlCol="0">
            <a:spAutoFit/>
          </a:bodyPr>
          <a:lstStyle/>
          <a:p>
            <a:r>
              <a:rPr lang="ja-JP" altLang="en-US" sz="1600" dirty="0" smtClean="0"/>
              <a:t>●妊孕</a:t>
            </a:r>
            <a:r>
              <a:rPr lang="ja-JP" altLang="en-US" sz="1600" dirty="0"/>
              <a:t>性温存治療費助成事業に関するお問合せ</a:t>
            </a:r>
            <a:endParaRPr kumimoji="1" lang="ja-JP" altLang="en-US" sz="1600" dirty="0"/>
          </a:p>
        </p:txBody>
      </p:sp>
      <p:graphicFrame>
        <p:nvGraphicFramePr>
          <p:cNvPr id="18" name="表 17"/>
          <p:cNvGraphicFramePr>
            <a:graphicFrameLocks noGrp="1"/>
          </p:cNvGraphicFramePr>
          <p:nvPr>
            <p:extLst>
              <p:ext uri="{D42A27DB-BD31-4B8C-83A1-F6EECF244321}">
                <p14:modId xmlns:p14="http://schemas.microsoft.com/office/powerpoint/2010/main" val="3966794214"/>
              </p:ext>
            </p:extLst>
          </p:nvPr>
        </p:nvGraphicFramePr>
        <p:xfrm>
          <a:off x="472311" y="4110135"/>
          <a:ext cx="5981025" cy="1512168"/>
        </p:xfrm>
        <a:graphic>
          <a:graphicData uri="http://schemas.openxmlformats.org/drawingml/2006/table">
            <a:tbl>
              <a:tblPr firstRow="1" bandRow="1">
                <a:tableStyleId>{5C22544A-7EE6-4342-B048-85BDC9FD1C3A}</a:tableStyleId>
              </a:tblPr>
              <a:tblGrid>
                <a:gridCol w="2340538">
                  <a:extLst>
                    <a:ext uri="{9D8B030D-6E8A-4147-A177-3AD203B41FA5}">
                      <a16:colId xmlns:a16="http://schemas.microsoft.com/office/drawing/2014/main" val="20000"/>
                    </a:ext>
                  </a:extLst>
                </a:gridCol>
                <a:gridCol w="3640487">
                  <a:extLst>
                    <a:ext uri="{9D8B030D-6E8A-4147-A177-3AD203B41FA5}">
                      <a16:colId xmlns:a16="http://schemas.microsoft.com/office/drawing/2014/main" val="20001"/>
                    </a:ext>
                  </a:extLst>
                </a:gridCol>
              </a:tblGrid>
              <a:tr h="280031">
                <a:tc>
                  <a:txBody>
                    <a:bodyPr/>
                    <a:lstStyle/>
                    <a:p>
                      <a:pPr algn="ctr"/>
                      <a:r>
                        <a:rPr kumimoji="1" lang="ja-JP" altLang="en-US" sz="1200" dirty="0" smtClean="0"/>
                        <a:t>妊孕性温存治療を受けた方</a:t>
                      </a:r>
                      <a:endParaRPr kumimoji="1" lang="ja-JP" altLang="en-US" sz="1200" dirty="0"/>
                    </a:p>
                  </a:txBody>
                  <a:tcPr/>
                </a:tc>
                <a:tc>
                  <a:txBody>
                    <a:bodyPr/>
                    <a:lstStyle/>
                    <a:p>
                      <a:pPr algn="ctr"/>
                      <a:r>
                        <a:rPr kumimoji="1" lang="ja-JP" altLang="en-US" sz="1200" dirty="0" smtClean="0"/>
                        <a:t>所得額</a:t>
                      </a:r>
                      <a:endParaRPr kumimoji="1" lang="ja-JP" altLang="en-US" sz="1200" dirty="0"/>
                    </a:p>
                  </a:txBody>
                  <a:tcPr/>
                </a:tc>
                <a:extLst>
                  <a:ext uri="{0D108BD9-81ED-4DB2-BD59-A6C34878D82A}">
                    <a16:rowId xmlns:a16="http://schemas.microsoft.com/office/drawing/2014/main" val="10000"/>
                  </a:ext>
                </a:extLst>
              </a:tr>
              <a:tr h="476053">
                <a:tc>
                  <a:txBody>
                    <a:bodyPr/>
                    <a:lstStyle/>
                    <a:p>
                      <a:r>
                        <a:rPr kumimoji="1" lang="ja-JP" altLang="en-US" sz="1200" dirty="0" smtClean="0"/>
                        <a:t>未成年の場合</a:t>
                      </a:r>
                      <a:endParaRPr kumimoji="1" lang="en-US" altLang="ja-JP" sz="1200" dirty="0" smtClean="0"/>
                    </a:p>
                    <a:p>
                      <a:r>
                        <a:rPr kumimoji="1" lang="ja-JP" altLang="en-US" sz="1200" dirty="0" smtClean="0"/>
                        <a:t>（既婚の場合を除く）</a:t>
                      </a:r>
                      <a:endParaRPr kumimoji="1" lang="ja-JP" altLang="en-US" sz="1200" dirty="0"/>
                    </a:p>
                  </a:txBody>
                  <a:tcPr anchor="ctr">
                    <a:solidFill>
                      <a:srgbClr val="F0F5AD"/>
                    </a:solidFill>
                  </a:tcPr>
                </a:tc>
                <a:tc>
                  <a:txBody>
                    <a:bodyPr/>
                    <a:lstStyle/>
                    <a:p>
                      <a:r>
                        <a:rPr kumimoji="1" lang="ja-JP" altLang="en-US" sz="1200" dirty="0" smtClean="0"/>
                        <a:t>治療を受けた方と生計を一とする親権者全員の</a:t>
                      </a:r>
                      <a:endParaRPr kumimoji="1" lang="en-US" altLang="ja-JP" sz="1200" dirty="0" smtClean="0"/>
                    </a:p>
                    <a:p>
                      <a:r>
                        <a:rPr kumimoji="1" lang="ja-JP" altLang="en-US" sz="1200" dirty="0" smtClean="0"/>
                        <a:t>所得額の合計が</a:t>
                      </a:r>
                      <a:r>
                        <a:rPr kumimoji="1" lang="en-US" altLang="ja-JP" sz="1200" dirty="0" smtClean="0"/>
                        <a:t>400</a:t>
                      </a:r>
                      <a:r>
                        <a:rPr kumimoji="1" lang="ja-JP" altLang="en-US" sz="1200" dirty="0" smtClean="0"/>
                        <a:t>万円未満</a:t>
                      </a:r>
                      <a:endParaRPr kumimoji="1" lang="ja-JP" altLang="en-US" sz="1200" dirty="0"/>
                    </a:p>
                  </a:txBody>
                  <a:tcPr>
                    <a:solidFill>
                      <a:srgbClr val="F0F5AD"/>
                    </a:solidFill>
                  </a:tcPr>
                </a:tc>
                <a:extLst>
                  <a:ext uri="{0D108BD9-81ED-4DB2-BD59-A6C34878D82A}">
                    <a16:rowId xmlns:a16="http://schemas.microsoft.com/office/drawing/2014/main" val="10001"/>
                  </a:ext>
                </a:extLst>
              </a:tr>
              <a:tr h="280031">
                <a:tc>
                  <a:txBody>
                    <a:bodyPr/>
                    <a:lstStyle/>
                    <a:p>
                      <a:r>
                        <a:rPr kumimoji="1" lang="ja-JP" altLang="en-US" sz="1200" dirty="0" smtClean="0"/>
                        <a:t>成年かつ未婚の場合</a:t>
                      </a:r>
                      <a:endParaRPr kumimoji="1" lang="ja-JP" altLang="en-US" sz="1200" dirty="0"/>
                    </a:p>
                  </a:txBody>
                  <a:tcPr anchor="ctr">
                    <a:solidFill>
                      <a:srgbClr val="F0F5AD"/>
                    </a:solidFill>
                  </a:tcPr>
                </a:tc>
                <a:tc>
                  <a:txBody>
                    <a:bodyPr/>
                    <a:lstStyle/>
                    <a:p>
                      <a:r>
                        <a:rPr kumimoji="1" lang="ja-JP" altLang="en-US" sz="1200" dirty="0" smtClean="0"/>
                        <a:t>治療を受けた方の所得額が</a:t>
                      </a:r>
                      <a:r>
                        <a:rPr kumimoji="1" lang="en-US" altLang="ja-JP" sz="1200" dirty="0" smtClean="0"/>
                        <a:t>400</a:t>
                      </a:r>
                      <a:r>
                        <a:rPr kumimoji="1" lang="ja-JP" altLang="en-US" sz="1200" dirty="0" smtClean="0"/>
                        <a:t>万円未満</a:t>
                      </a:r>
                      <a:endParaRPr kumimoji="1" lang="ja-JP" altLang="en-US" sz="1200" dirty="0"/>
                    </a:p>
                  </a:txBody>
                  <a:tcPr>
                    <a:solidFill>
                      <a:srgbClr val="F0F5AD"/>
                    </a:solidFill>
                  </a:tcPr>
                </a:tc>
                <a:extLst>
                  <a:ext uri="{0D108BD9-81ED-4DB2-BD59-A6C34878D82A}">
                    <a16:rowId xmlns:a16="http://schemas.microsoft.com/office/drawing/2014/main" val="10002"/>
                  </a:ext>
                </a:extLst>
              </a:tr>
              <a:tr h="476053">
                <a:tc>
                  <a:txBody>
                    <a:bodyPr/>
                    <a:lstStyle/>
                    <a:p>
                      <a:r>
                        <a:rPr kumimoji="1" lang="ja-JP" altLang="en-US" sz="1200" dirty="0" smtClean="0"/>
                        <a:t>既婚の場合</a:t>
                      </a:r>
                      <a:endParaRPr kumimoji="1" lang="ja-JP" altLang="en-US" sz="1200" dirty="0"/>
                    </a:p>
                  </a:txBody>
                  <a:tcPr anchor="ctr">
                    <a:solidFill>
                      <a:srgbClr val="F0F5AD"/>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治療を受けた方及びその配偶者の所得額の</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合計が</a:t>
                      </a:r>
                      <a:r>
                        <a:rPr kumimoji="1" lang="en-US" altLang="ja-JP" sz="1200" dirty="0" smtClean="0"/>
                        <a:t>400</a:t>
                      </a:r>
                      <a:r>
                        <a:rPr kumimoji="1" lang="ja-JP" altLang="en-US" sz="1200" dirty="0" smtClean="0"/>
                        <a:t>万円未満</a:t>
                      </a:r>
                    </a:p>
                  </a:txBody>
                  <a:tcPr>
                    <a:solidFill>
                      <a:srgbClr val="F0F5AD"/>
                    </a:solidFill>
                  </a:tcPr>
                </a:tc>
                <a:extLst>
                  <a:ext uri="{0D108BD9-81ED-4DB2-BD59-A6C34878D82A}">
                    <a16:rowId xmlns:a16="http://schemas.microsoft.com/office/drawing/2014/main" val="10003"/>
                  </a:ext>
                </a:extLst>
              </a:tr>
            </a:tbl>
          </a:graphicData>
        </a:graphic>
      </p:graphicFrame>
      <p:sp>
        <p:nvSpPr>
          <p:cNvPr id="19" name="テキスト ボックス 18"/>
          <p:cNvSpPr txBox="1"/>
          <p:nvPr/>
        </p:nvSpPr>
        <p:spPr>
          <a:xfrm>
            <a:off x="206211" y="8821566"/>
            <a:ext cx="6436096" cy="276999"/>
          </a:xfrm>
          <a:prstGeom prst="rect">
            <a:avLst/>
          </a:prstGeom>
          <a:noFill/>
        </p:spPr>
        <p:txBody>
          <a:bodyPr wrap="square" rtlCol="0">
            <a:spAutoFit/>
          </a:bodyPr>
          <a:lstStyle/>
          <a:p>
            <a:r>
              <a:rPr lang="ja-JP" altLang="en-US" sz="1200" dirty="0" smtClean="0"/>
              <a:t>兵庫県疾病対策課がん・難病対策班</a:t>
            </a:r>
            <a:r>
              <a:rPr lang="ja-JP" altLang="en-US" sz="1200" dirty="0"/>
              <a:t>　</a:t>
            </a:r>
            <a:r>
              <a:rPr lang="ja-JP" altLang="en-US" sz="1200" dirty="0" smtClean="0"/>
              <a:t>　</a:t>
            </a:r>
            <a:r>
              <a:rPr kumimoji="1" lang="ja-JP" altLang="en-US" sz="1200" dirty="0" smtClean="0"/>
              <a:t>住所：神戸市中央区下山手通</a:t>
            </a:r>
            <a:r>
              <a:rPr kumimoji="1" lang="en-US" altLang="ja-JP" sz="1200" dirty="0" smtClean="0"/>
              <a:t>5-10-1</a:t>
            </a:r>
            <a:r>
              <a:rPr kumimoji="1" lang="ja-JP" altLang="en-US" sz="1200" dirty="0" smtClean="0"/>
              <a:t>　　</a:t>
            </a:r>
            <a:r>
              <a:rPr lang="en-US" altLang="ja-JP" sz="1200" dirty="0" smtClean="0"/>
              <a:t>TEL:(078)362-3202</a:t>
            </a:r>
            <a:endParaRPr kumimoji="1" lang="ja-JP" altLang="en-US" sz="1200" dirty="0"/>
          </a:p>
        </p:txBody>
      </p:sp>
      <p:pic>
        <p:nvPicPr>
          <p:cNvPr id="5" name="Picture 2" descr="\\fsc.hyogo.local\votiro_out\6\m010106\QR_07898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53721" y="7424422"/>
            <a:ext cx="841251" cy="84125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fsc.hyogo.local\votiro_out\6\m010106\QR_koube_079024.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0962" y="7444630"/>
            <a:ext cx="840406" cy="840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658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808</TotalTime>
  <Words>347</Words>
  <Application>Microsoft Office PowerPoint</Application>
  <PresentationFormat>画面に合わせる (4:3)</PresentationFormat>
  <Paragraphs>99</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ゴシック</vt:lpstr>
      <vt:lpstr>ＭＳ 明朝</vt:lpstr>
      <vt:lpstr>游明朝</vt:lpstr>
      <vt:lpstr>Arial</vt:lpstr>
      <vt:lpstr>Calibri</vt:lpstr>
      <vt:lpstr>Times New Roman</vt:lpstr>
      <vt:lpstr>Office ​​テーマ</vt:lpstr>
      <vt:lpstr>兵庫県はＡＹＡ世代 がん患者の方へ経済的支援を行います 兵庫県では、がん対策推進条例に基づき、ＡＹＡ世代（Adolescent＆Young Adult（思春期・若年成人））の がん治療を促進するため、陽子線治療費の減免や妊孕性温存治療費の助成を行います。</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ＡＹＡ世代(20～30代)の陽子線治療費（先進医療分）を減免します</dc:title>
  <dc:creator>上本　智也</dc:creator>
  <cp:lastModifiedBy>CD-K020</cp:lastModifiedBy>
  <cp:revision>171</cp:revision>
  <cp:lastPrinted>2020-03-24T22:58:44Z</cp:lastPrinted>
  <dcterms:created xsi:type="dcterms:W3CDTF">2020-02-19T00:53:24Z</dcterms:created>
  <dcterms:modified xsi:type="dcterms:W3CDTF">2020-10-05T02:23:37Z</dcterms:modified>
</cp:coreProperties>
</file>